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62" r:id="rId2"/>
    <p:sldId id="364" r:id="rId3"/>
    <p:sldId id="355" r:id="rId4"/>
    <p:sldId id="385" r:id="rId5"/>
    <p:sldId id="386" r:id="rId6"/>
    <p:sldId id="387" r:id="rId7"/>
    <p:sldId id="389" r:id="rId8"/>
    <p:sldId id="388" r:id="rId9"/>
    <p:sldId id="390" r:id="rId10"/>
    <p:sldId id="391" r:id="rId11"/>
    <p:sldId id="392" r:id="rId12"/>
    <p:sldId id="393" r:id="rId13"/>
    <p:sldId id="395" r:id="rId14"/>
    <p:sldId id="396" r:id="rId15"/>
    <p:sldId id="361" r:id="rId16"/>
  </p:sldIdLst>
  <p:sldSz cx="9144000" cy="6858000" type="screen4x3"/>
  <p:notesSz cx="6858000" cy="9144000"/>
  <p:embeddedFontLst>
    <p:embeddedFont>
      <p:font typeface=".VnTime" panose="020B7200000000000000"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algn="l" rtl="0" fontAlgn="base">
      <a:spcBef>
        <a:spcPct val="0"/>
      </a:spcBef>
      <a:spcAft>
        <a:spcPct val="0"/>
      </a:spcAft>
      <a:defRPr kern="1200">
        <a:solidFill>
          <a:schemeClr val="tx1"/>
        </a:solidFill>
        <a:latin typeface=".VnTime" pitchFamily="34" charset="0"/>
        <a:ea typeface="+mn-ea"/>
        <a:cs typeface="+mn-cs"/>
      </a:defRPr>
    </a:lvl1pPr>
    <a:lvl2pPr marL="457200" algn="l" rtl="0" fontAlgn="base">
      <a:spcBef>
        <a:spcPct val="0"/>
      </a:spcBef>
      <a:spcAft>
        <a:spcPct val="0"/>
      </a:spcAft>
      <a:defRPr kern="1200">
        <a:solidFill>
          <a:schemeClr val="tx1"/>
        </a:solidFill>
        <a:latin typeface=".VnTime" pitchFamily="34" charset="0"/>
        <a:ea typeface="+mn-ea"/>
        <a:cs typeface="+mn-cs"/>
      </a:defRPr>
    </a:lvl2pPr>
    <a:lvl3pPr marL="914400" algn="l" rtl="0" fontAlgn="base">
      <a:spcBef>
        <a:spcPct val="0"/>
      </a:spcBef>
      <a:spcAft>
        <a:spcPct val="0"/>
      </a:spcAft>
      <a:defRPr kern="1200">
        <a:solidFill>
          <a:schemeClr val="tx1"/>
        </a:solidFill>
        <a:latin typeface=".VnTime" pitchFamily="34" charset="0"/>
        <a:ea typeface="+mn-ea"/>
        <a:cs typeface="+mn-cs"/>
      </a:defRPr>
    </a:lvl3pPr>
    <a:lvl4pPr marL="1371600" algn="l" rtl="0" fontAlgn="base">
      <a:spcBef>
        <a:spcPct val="0"/>
      </a:spcBef>
      <a:spcAft>
        <a:spcPct val="0"/>
      </a:spcAft>
      <a:defRPr kern="1200">
        <a:solidFill>
          <a:schemeClr val="tx1"/>
        </a:solidFill>
        <a:latin typeface=".VnTime" pitchFamily="34" charset="0"/>
        <a:ea typeface="+mn-ea"/>
        <a:cs typeface="+mn-cs"/>
      </a:defRPr>
    </a:lvl4pPr>
    <a:lvl5pPr marL="1828800" algn="l" rtl="0" fontAlgn="base">
      <a:spcBef>
        <a:spcPct val="0"/>
      </a:spcBef>
      <a:spcAft>
        <a:spcPct val="0"/>
      </a:spcAft>
      <a:defRPr kern="1200">
        <a:solidFill>
          <a:schemeClr val="tx1"/>
        </a:solidFill>
        <a:latin typeface=".VnTime" pitchFamily="34" charset="0"/>
        <a:ea typeface="+mn-ea"/>
        <a:cs typeface="+mn-cs"/>
      </a:defRPr>
    </a:lvl5pPr>
    <a:lvl6pPr marL="2286000" algn="l" defTabSz="914400" rtl="0" eaLnBrk="1" latinLnBrk="0" hangingPunct="1">
      <a:defRPr kern="1200">
        <a:solidFill>
          <a:schemeClr val="tx1"/>
        </a:solidFill>
        <a:latin typeface=".VnTime" pitchFamily="34" charset="0"/>
        <a:ea typeface="+mn-ea"/>
        <a:cs typeface="+mn-cs"/>
      </a:defRPr>
    </a:lvl6pPr>
    <a:lvl7pPr marL="2743200" algn="l" defTabSz="914400" rtl="0" eaLnBrk="1" latinLnBrk="0" hangingPunct="1">
      <a:defRPr kern="1200">
        <a:solidFill>
          <a:schemeClr val="tx1"/>
        </a:solidFill>
        <a:latin typeface=".VnTime" pitchFamily="34" charset="0"/>
        <a:ea typeface="+mn-ea"/>
        <a:cs typeface="+mn-cs"/>
      </a:defRPr>
    </a:lvl7pPr>
    <a:lvl8pPr marL="3200400" algn="l" defTabSz="914400" rtl="0" eaLnBrk="1" latinLnBrk="0" hangingPunct="1">
      <a:defRPr kern="1200">
        <a:solidFill>
          <a:schemeClr val="tx1"/>
        </a:solidFill>
        <a:latin typeface=".VnTime" pitchFamily="34" charset="0"/>
        <a:ea typeface="+mn-ea"/>
        <a:cs typeface="+mn-cs"/>
      </a:defRPr>
    </a:lvl8pPr>
    <a:lvl9pPr marL="3657600" algn="l" defTabSz="914400" rtl="0" eaLnBrk="1" latinLnBrk="0" hangingPunct="1">
      <a:defRPr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0000"/>
    <a:srgbClr val="99FF33"/>
    <a:srgbClr val="FF0066"/>
    <a:srgbClr val="FFFF00"/>
    <a:srgbClr val="003300"/>
    <a:srgbClr val="F4DAAA"/>
    <a:srgbClr val="FADF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04" autoAdjust="0"/>
    <p:restoredTop sz="97800" autoAdjust="0"/>
  </p:normalViewPr>
  <p:slideViewPr>
    <p:cSldViewPr>
      <p:cViewPr varScale="1">
        <p:scale>
          <a:sx n="68" d="100"/>
          <a:sy n="68" d="100"/>
        </p:scale>
        <p:origin x="58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48D46-5805-4191-862B-175C9982C93E}" type="datetimeFigureOut">
              <a:rPr lang="en-US" smtClean="0"/>
              <a:t>8/24/2021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2C4C4-EFA2-40A3-B7DB-D711F821E646}" type="slidenum">
              <a:rPr lang="en-US" smtClean="0"/>
              <a:t>‹#›</a:t>
            </a:fld>
            <a:endParaRPr lang="en-US"/>
          </a:p>
        </p:txBody>
      </p:sp>
    </p:spTree>
    <p:extLst>
      <p:ext uri="{BB962C8B-B14F-4D97-AF65-F5344CB8AC3E}">
        <p14:creationId xmlns:p14="http://schemas.microsoft.com/office/powerpoint/2010/main" val="214233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2E62E2-6F99-4841-89F7-47BAB7D915FB}" type="slidenum">
              <a:rPr lang="en-US"/>
              <a:pPr/>
              <a:t>‹#›</a:t>
            </a:fld>
            <a:endParaRPr lang="en-US"/>
          </a:p>
        </p:txBody>
      </p:sp>
    </p:spTree>
    <p:extLst>
      <p:ext uri="{BB962C8B-B14F-4D97-AF65-F5344CB8AC3E}">
        <p14:creationId xmlns:p14="http://schemas.microsoft.com/office/powerpoint/2010/main" val="26858827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C5E1B9-901E-461E-8483-1CDDAD8ADAE7}" type="slidenum">
              <a:rPr lang="en-US"/>
              <a:pPr/>
              <a:t>‹#›</a:t>
            </a:fld>
            <a:endParaRPr lang="en-US"/>
          </a:p>
        </p:txBody>
      </p:sp>
    </p:spTree>
    <p:extLst>
      <p:ext uri="{BB962C8B-B14F-4D97-AF65-F5344CB8AC3E}">
        <p14:creationId xmlns:p14="http://schemas.microsoft.com/office/powerpoint/2010/main" val="22764670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54D5C6-FCB3-4ADE-9D97-18EE116E7D1A}" type="slidenum">
              <a:rPr lang="en-US"/>
              <a:pPr/>
              <a:t>‹#›</a:t>
            </a:fld>
            <a:endParaRPr lang="en-US"/>
          </a:p>
        </p:txBody>
      </p:sp>
    </p:spTree>
    <p:extLst>
      <p:ext uri="{BB962C8B-B14F-4D97-AF65-F5344CB8AC3E}">
        <p14:creationId xmlns:p14="http://schemas.microsoft.com/office/powerpoint/2010/main" val="10874756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EAE28-C7F0-4864-89D1-277EB40ED942}" type="slidenum">
              <a:rPr lang="en-US"/>
              <a:pPr/>
              <a:t>‹#›</a:t>
            </a:fld>
            <a:endParaRPr lang="en-US"/>
          </a:p>
        </p:txBody>
      </p:sp>
    </p:spTree>
    <p:extLst>
      <p:ext uri="{BB962C8B-B14F-4D97-AF65-F5344CB8AC3E}">
        <p14:creationId xmlns:p14="http://schemas.microsoft.com/office/powerpoint/2010/main" val="159565025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181BCB-550A-45C0-8905-EBCBDC638F10}" type="slidenum">
              <a:rPr lang="en-US"/>
              <a:pPr/>
              <a:t>‹#›</a:t>
            </a:fld>
            <a:endParaRPr lang="en-US"/>
          </a:p>
        </p:txBody>
      </p:sp>
    </p:spTree>
    <p:extLst>
      <p:ext uri="{BB962C8B-B14F-4D97-AF65-F5344CB8AC3E}">
        <p14:creationId xmlns:p14="http://schemas.microsoft.com/office/powerpoint/2010/main" val="151790570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C549E3-2F3E-4E4C-8F80-338202CC5473}" type="slidenum">
              <a:rPr lang="en-US"/>
              <a:pPr/>
              <a:t>‹#›</a:t>
            </a:fld>
            <a:endParaRPr lang="en-US"/>
          </a:p>
        </p:txBody>
      </p:sp>
    </p:spTree>
    <p:extLst>
      <p:ext uri="{BB962C8B-B14F-4D97-AF65-F5344CB8AC3E}">
        <p14:creationId xmlns:p14="http://schemas.microsoft.com/office/powerpoint/2010/main" val="1975244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BB99966-8358-4B0F-9E0C-ACDD565AA434}" type="slidenum">
              <a:rPr lang="en-US"/>
              <a:pPr/>
              <a:t>‹#›</a:t>
            </a:fld>
            <a:endParaRPr lang="en-US"/>
          </a:p>
        </p:txBody>
      </p:sp>
    </p:spTree>
    <p:extLst>
      <p:ext uri="{BB962C8B-B14F-4D97-AF65-F5344CB8AC3E}">
        <p14:creationId xmlns:p14="http://schemas.microsoft.com/office/powerpoint/2010/main" val="31510040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ED1CAA0-DD8E-415B-88EC-40D8380C5936}" type="slidenum">
              <a:rPr lang="en-US"/>
              <a:pPr/>
              <a:t>‹#›</a:t>
            </a:fld>
            <a:endParaRPr lang="en-US"/>
          </a:p>
        </p:txBody>
      </p:sp>
    </p:spTree>
    <p:extLst>
      <p:ext uri="{BB962C8B-B14F-4D97-AF65-F5344CB8AC3E}">
        <p14:creationId xmlns:p14="http://schemas.microsoft.com/office/powerpoint/2010/main" val="40608522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DC412DF-8D8D-4A5D-8A9B-E088F0722621}" type="slidenum">
              <a:rPr lang="en-US"/>
              <a:pPr/>
              <a:t>‹#›</a:t>
            </a:fld>
            <a:endParaRPr lang="en-US"/>
          </a:p>
        </p:txBody>
      </p:sp>
    </p:spTree>
    <p:extLst>
      <p:ext uri="{BB962C8B-B14F-4D97-AF65-F5344CB8AC3E}">
        <p14:creationId xmlns:p14="http://schemas.microsoft.com/office/powerpoint/2010/main" val="245821948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9FD8A3-F38D-4D7A-84D7-278E8DB0FEF4}" type="slidenum">
              <a:rPr lang="en-US"/>
              <a:pPr/>
              <a:t>‹#›</a:t>
            </a:fld>
            <a:endParaRPr lang="en-US"/>
          </a:p>
        </p:txBody>
      </p:sp>
    </p:spTree>
    <p:extLst>
      <p:ext uri="{BB962C8B-B14F-4D97-AF65-F5344CB8AC3E}">
        <p14:creationId xmlns:p14="http://schemas.microsoft.com/office/powerpoint/2010/main" val="28887973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0B923B-FF76-46F4-A389-8C0196851D76}" type="slidenum">
              <a:rPr lang="en-US"/>
              <a:pPr/>
              <a:t>‹#›</a:t>
            </a:fld>
            <a:endParaRPr lang="en-US"/>
          </a:p>
        </p:txBody>
      </p:sp>
    </p:spTree>
    <p:extLst>
      <p:ext uri="{BB962C8B-B14F-4D97-AF65-F5344CB8AC3E}">
        <p14:creationId xmlns:p14="http://schemas.microsoft.com/office/powerpoint/2010/main" val="177901691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E20D3DC-7D8C-44EF-82D3-3B096B0134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nTime" pitchFamily="34" charset="0"/>
        </a:defRPr>
      </a:lvl2pPr>
      <a:lvl3pPr algn="ctr" rtl="0" fontAlgn="base">
        <a:spcBef>
          <a:spcPct val="0"/>
        </a:spcBef>
        <a:spcAft>
          <a:spcPct val="0"/>
        </a:spcAft>
        <a:defRPr sz="4400">
          <a:solidFill>
            <a:schemeClr val="tx2"/>
          </a:solidFill>
          <a:latin typeface=".VnTime" pitchFamily="34" charset="0"/>
        </a:defRPr>
      </a:lvl3pPr>
      <a:lvl4pPr algn="ctr" rtl="0" fontAlgn="base">
        <a:spcBef>
          <a:spcPct val="0"/>
        </a:spcBef>
        <a:spcAft>
          <a:spcPct val="0"/>
        </a:spcAft>
        <a:defRPr sz="4400">
          <a:solidFill>
            <a:schemeClr val="tx2"/>
          </a:solidFill>
          <a:latin typeface=".VnTime" pitchFamily="34" charset="0"/>
        </a:defRPr>
      </a:lvl4pPr>
      <a:lvl5pPr algn="ctr" rtl="0" fontAlgn="base">
        <a:spcBef>
          <a:spcPct val="0"/>
        </a:spcBef>
        <a:spcAft>
          <a:spcPct val="0"/>
        </a:spcAft>
        <a:defRPr sz="4400">
          <a:solidFill>
            <a:schemeClr val="tx2"/>
          </a:solidFill>
          <a:latin typeface=".VnTime" pitchFamily="34" charset="0"/>
        </a:defRPr>
      </a:lvl5pPr>
      <a:lvl6pPr marL="457200" algn="ctr" rtl="0" fontAlgn="base">
        <a:spcBef>
          <a:spcPct val="0"/>
        </a:spcBef>
        <a:spcAft>
          <a:spcPct val="0"/>
        </a:spcAft>
        <a:defRPr sz="4400">
          <a:solidFill>
            <a:schemeClr val="tx2"/>
          </a:solidFill>
          <a:latin typeface=".VnTime" pitchFamily="34" charset="0"/>
        </a:defRPr>
      </a:lvl6pPr>
      <a:lvl7pPr marL="914400" algn="ctr" rtl="0" fontAlgn="base">
        <a:spcBef>
          <a:spcPct val="0"/>
        </a:spcBef>
        <a:spcAft>
          <a:spcPct val="0"/>
        </a:spcAft>
        <a:defRPr sz="4400">
          <a:solidFill>
            <a:schemeClr val="tx2"/>
          </a:solidFill>
          <a:latin typeface=".VnTime" pitchFamily="34" charset="0"/>
        </a:defRPr>
      </a:lvl7pPr>
      <a:lvl8pPr marL="1371600" algn="ctr" rtl="0" fontAlgn="base">
        <a:spcBef>
          <a:spcPct val="0"/>
        </a:spcBef>
        <a:spcAft>
          <a:spcPct val="0"/>
        </a:spcAft>
        <a:defRPr sz="4400">
          <a:solidFill>
            <a:schemeClr val="tx2"/>
          </a:solidFill>
          <a:latin typeface=".VnTime" pitchFamily="34" charset="0"/>
        </a:defRPr>
      </a:lvl8pPr>
      <a:lvl9pPr marL="1828800" algn="ctr" rtl="0" fontAlgn="base">
        <a:spcBef>
          <a:spcPct val="0"/>
        </a:spcBef>
        <a:spcAft>
          <a:spcPct val="0"/>
        </a:spcAft>
        <a:defRPr sz="4400">
          <a:solidFill>
            <a:schemeClr val="tx2"/>
          </a:solidFill>
          <a:latin typeface=".VnTime"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5E34-28A1-43A5-8D7C-D184EFE1806D}"/>
              </a:ext>
            </a:extLst>
          </p:cNvPr>
          <p:cNvSpPr>
            <a:spLocks noGrp="1"/>
          </p:cNvSpPr>
          <p:nvPr>
            <p:ph type="ctrTitle"/>
          </p:nvPr>
        </p:nvSpPr>
        <p:spPr>
          <a:xfrm>
            <a:off x="32825" y="1172"/>
            <a:ext cx="9144000" cy="838200"/>
          </a:xfrm>
        </p:spPr>
        <p:txBody>
          <a:bodyPr/>
          <a:lstStyle/>
          <a:p>
            <a:r>
              <a:rPr lang="en-US" sz="3000" b="1" dirty="0">
                <a:latin typeface="Times New Roman" panose="02020603050405020304" pitchFamily="18" charset="0"/>
                <a:cs typeface="Times New Roman" panose="02020603050405020304" pitchFamily="18" charset="0"/>
              </a:rPr>
              <a:t>PHÒNG GIÁO DỤC VÀ ĐÀO TẠO QUẬN GÒ VẤP</a:t>
            </a:r>
          </a:p>
        </p:txBody>
      </p:sp>
      <p:sp>
        <p:nvSpPr>
          <p:cNvPr id="3" name="Subtitle 2">
            <a:extLst>
              <a:ext uri="{FF2B5EF4-FFF2-40B4-BE49-F238E27FC236}">
                <a16:creationId xmlns:a16="http://schemas.microsoft.com/office/drawing/2014/main" id="{A9B997B0-8374-4E19-B990-A310C3C538DA}"/>
              </a:ext>
            </a:extLst>
          </p:cNvPr>
          <p:cNvSpPr>
            <a:spLocks noGrp="1"/>
          </p:cNvSpPr>
          <p:nvPr>
            <p:ph type="subTitle" idx="1"/>
          </p:nvPr>
        </p:nvSpPr>
        <p:spPr>
          <a:xfrm>
            <a:off x="32824" y="854612"/>
            <a:ext cx="9143999" cy="1219200"/>
          </a:xfrm>
        </p:spPr>
        <p:txBody>
          <a:bodyPr/>
          <a:lstStyle/>
          <a:p>
            <a:r>
              <a:rPr lang="en-US" b="1" dirty="0">
                <a:solidFill>
                  <a:srgbClr val="0033CC"/>
                </a:solidFill>
                <a:latin typeface="Times New Roman" panose="02020603050405020304" pitchFamily="18" charset="0"/>
                <a:cs typeface="Times New Roman" panose="02020603050405020304" pitchFamily="18" charset="0"/>
              </a:rPr>
              <a:t>HOẠT ĐỘNG TRẢI NGHIỆM, HƯỚNG NGHIỆP LỚP 6</a:t>
            </a:r>
          </a:p>
        </p:txBody>
      </p:sp>
      <p:sp>
        <p:nvSpPr>
          <p:cNvPr id="4" name="Subtitle 2">
            <a:extLst>
              <a:ext uri="{FF2B5EF4-FFF2-40B4-BE49-F238E27FC236}">
                <a16:creationId xmlns:a16="http://schemas.microsoft.com/office/drawing/2014/main" id="{CDFD8F97-2960-4272-89D1-58E05A1BC42A}"/>
              </a:ext>
            </a:extLst>
          </p:cNvPr>
          <p:cNvSpPr txBox="1">
            <a:spLocks/>
          </p:cNvSpPr>
          <p:nvPr/>
        </p:nvSpPr>
        <p:spPr bwMode="auto">
          <a:xfrm>
            <a:off x="2286000" y="2468857"/>
            <a:ext cx="609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b="1" kern="0" dirty="0">
                <a:solidFill>
                  <a:srgbClr val="FF0000"/>
                </a:solidFill>
                <a:latin typeface="Times New Roman" panose="02020603050405020304" pitchFamily="18" charset="0"/>
                <a:cs typeface="Times New Roman" panose="02020603050405020304" pitchFamily="18" charset="0"/>
              </a:rPr>
              <a:t>KHÁM PHÁ LỨA TUỔI VÀ MÔI TRƯỜNG HỌC TẬP MỚI</a:t>
            </a:r>
          </a:p>
        </p:txBody>
      </p:sp>
      <p:pic>
        <p:nvPicPr>
          <p:cNvPr id="8" name="Picture 7">
            <a:extLst>
              <a:ext uri="{FF2B5EF4-FFF2-40B4-BE49-F238E27FC236}">
                <a16:creationId xmlns:a16="http://schemas.microsoft.com/office/drawing/2014/main" id="{2A2BE562-B392-4179-B2EC-B6952DEE7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068" y="3785382"/>
            <a:ext cx="5405509" cy="3071446"/>
          </a:xfrm>
          <a:prstGeom prst="rect">
            <a:avLst/>
          </a:prstGeom>
        </p:spPr>
      </p:pic>
      <p:pic>
        <p:nvPicPr>
          <p:cNvPr id="9" name="Shape 14">
            <a:extLst>
              <a:ext uri="{FF2B5EF4-FFF2-40B4-BE49-F238E27FC236}">
                <a16:creationId xmlns:a16="http://schemas.microsoft.com/office/drawing/2014/main" id="{B4290A31-D983-4A93-ACDB-A20B078F962D}"/>
              </a:ext>
            </a:extLst>
          </p:cNvPr>
          <p:cNvPicPr/>
          <p:nvPr/>
        </p:nvPicPr>
        <p:blipFill>
          <a:blip r:embed="rId3"/>
          <a:stretch/>
        </p:blipFill>
        <p:spPr>
          <a:xfrm>
            <a:off x="533400" y="1642745"/>
            <a:ext cx="1908175" cy="1865630"/>
          </a:xfrm>
          <a:prstGeom prst="rect">
            <a:avLst/>
          </a:prstGeom>
        </p:spPr>
      </p:pic>
    </p:spTree>
    <p:extLst>
      <p:ext uri="{BB962C8B-B14F-4D97-AF65-F5344CB8AC3E}">
        <p14:creationId xmlns:p14="http://schemas.microsoft.com/office/powerpoint/2010/main" val="114572654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92E67A-90B9-4D26-9FD4-0836DEBAA791}"/>
              </a:ext>
            </a:extLst>
          </p:cNvPr>
          <p:cNvSpPr txBox="1"/>
          <p:nvPr/>
        </p:nvSpPr>
        <p:spPr>
          <a:xfrm>
            <a:off x="209550" y="247005"/>
            <a:ext cx="8724900" cy="4979248"/>
          </a:xfrm>
          <a:prstGeom prst="rect">
            <a:avLst/>
          </a:prstGeom>
          <a:noFill/>
        </p:spPr>
        <p:txBody>
          <a:bodyPr wrap="square">
            <a:spAutoFit/>
          </a:bodyPr>
          <a:lstStyle/>
          <a:p>
            <a:pPr marL="457200" marR="0" indent="-457200" algn="just">
              <a:lnSpc>
                <a:spcPct val="107000"/>
              </a:lnSpc>
              <a:spcBef>
                <a:spcPts val="0"/>
              </a:spcBef>
              <a:spcAft>
                <a:spcPts val="600"/>
              </a:spcAft>
              <a:buFontTx/>
              <a:buChar char="-"/>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Tiểu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Lab…</a:t>
            </a: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sở</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ghế</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30B8101-1C3C-4178-807B-851F5E611452}"/>
              </a:ext>
            </a:extLst>
          </p:cNvPr>
          <p:cNvSpPr txBox="1"/>
          <p:nvPr/>
        </p:nvSpPr>
        <p:spPr>
          <a:xfrm>
            <a:off x="209550" y="5226253"/>
            <a:ext cx="8629650" cy="1452642"/>
          </a:xfrm>
          <a:prstGeom prst="rect">
            <a:avLst/>
          </a:prstGeom>
          <a:noFill/>
        </p:spPr>
        <p:txBody>
          <a:bodyPr wrap="square">
            <a:spAutoFit/>
          </a:bodyPr>
          <a:lstStyle/>
          <a:p>
            <a:pPr marR="0" algn="just">
              <a:lnSpc>
                <a:spcPct val="107000"/>
              </a:lnSpc>
              <a:spcBef>
                <a:spcPts val="0"/>
              </a:spcBef>
              <a:spcAft>
                <a:spcPts val="600"/>
              </a:spcAft>
            </a:pP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cố</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gắng</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nghi</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0033CC"/>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i="1"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9572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F0C2B1-4EB7-4051-9DB4-73DB03CF5DEF}"/>
              </a:ext>
            </a:extLst>
          </p:cNvPr>
          <p:cNvSpPr txBox="1"/>
          <p:nvPr/>
        </p:nvSpPr>
        <p:spPr>
          <a:xfrm>
            <a:off x="152400" y="457200"/>
            <a:ext cx="8839200" cy="4057201"/>
          </a:xfrm>
          <a:prstGeom prst="rect">
            <a:avLst/>
          </a:prstGeom>
          <a:noFill/>
        </p:spPr>
        <p:txBody>
          <a:bodyPr wrap="square">
            <a:spAutoFit/>
          </a:bodyPr>
          <a:lstStyle/>
          <a:p>
            <a:pPr marL="457200" marR="0" indent="-457200" algn="just">
              <a:lnSpc>
                <a:spcPct val="107000"/>
              </a:lnSpc>
              <a:spcBef>
                <a:spcPts val="0"/>
              </a:spcBef>
              <a:spcAft>
                <a:spcPts val="600"/>
              </a:spcAft>
              <a:buFontTx/>
              <a:buChar char="-"/>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R="0" algn="just">
              <a:lnSpc>
                <a:spcPct val="107000"/>
              </a:lnSpc>
              <a:spcBef>
                <a:spcPts val="0"/>
              </a:spcBef>
              <a:spcAft>
                <a:spcPts val="6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quen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A8BB9DE-0AAF-4E00-BFF0-1EE5792EC490}"/>
              </a:ext>
            </a:extLst>
          </p:cNvPr>
          <p:cNvSpPr txBox="1"/>
          <p:nvPr/>
        </p:nvSpPr>
        <p:spPr>
          <a:xfrm>
            <a:off x="152400" y="4724400"/>
            <a:ext cx="8686800" cy="1444306"/>
          </a:xfrm>
          <a:prstGeom prst="rect">
            <a:avLst/>
          </a:prstGeom>
          <a:noFill/>
        </p:spPr>
        <p:txBody>
          <a:bodyPr wrap="square">
            <a:spAutoFit/>
          </a:bodyPr>
          <a:lstStyle/>
          <a:p>
            <a:pPr marL="0" marR="0" indent="285750" algn="just">
              <a:lnSpc>
                <a:spcPct val="107000"/>
              </a:lnSpc>
              <a:spcBef>
                <a:spcPts val="0"/>
              </a:spcBef>
              <a:spcAft>
                <a:spcPts val="600"/>
              </a:spcAft>
            </a:pPr>
            <a:r>
              <a:rPr lang="en-US" sz="2800"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cởi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khăn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kịp</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b="1" i="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80143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ọc sinh tiểu học chính thức không phải đóng học phí">
            <a:extLst>
              <a:ext uri="{FF2B5EF4-FFF2-40B4-BE49-F238E27FC236}">
                <a16:creationId xmlns:a16="http://schemas.microsoft.com/office/drawing/2014/main" id="{54C57EC8-B438-4556-A046-8BBCA11B5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8" y="1111072"/>
            <a:ext cx="4387313" cy="3200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44ACB2C-FC82-455E-820D-5A2D3BB13E2A}"/>
              </a:ext>
            </a:extLst>
          </p:cNvPr>
          <p:cNvSpPr txBox="1"/>
          <p:nvPr/>
        </p:nvSpPr>
        <p:spPr>
          <a:xfrm>
            <a:off x="292414" y="5027911"/>
            <a:ext cx="8699186" cy="1815882"/>
          </a:xfrm>
          <a:prstGeom prst="rect">
            <a:avLst/>
          </a:prstGeom>
          <a:noFill/>
        </p:spPr>
        <p:txBody>
          <a:bodyPr wrap="square">
            <a:spAutoFit/>
          </a:bodyPr>
          <a:lstStyle/>
          <a:p>
            <a:pPr algn="just"/>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Em có nhận xét gì về hình dáng của các bạn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sinh</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ở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bậc</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THCS so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bậc</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Tiểu</a:t>
            </a:r>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vi-VN"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endPar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r>
              <a:rPr lang="en-US"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Bản thân em đã thay đổi như thế nào so với một năm trước? </a:t>
            </a:r>
            <a:endParaRPr lang="en-US" sz="2800" b="1" dirty="0">
              <a:latin typeface="Times New Roman" panose="02020603050405020304" pitchFamily="18" charset="0"/>
              <a:cs typeface="Times New Roman" panose="02020603050405020304" pitchFamily="18" charset="0"/>
            </a:endParaRPr>
          </a:p>
        </p:txBody>
      </p:sp>
      <p:pic>
        <p:nvPicPr>
          <p:cNvPr id="5124" name="Picture 4" descr="Đầu năm 2019, TP Hồ Chí Minh sẽ giảm học phí cho học sinh THCS |  baotintuc.vn">
            <a:extLst>
              <a:ext uri="{FF2B5EF4-FFF2-40B4-BE49-F238E27FC236}">
                <a16:creationId xmlns:a16="http://schemas.microsoft.com/office/drawing/2014/main" id="{FA83FD8F-A1EE-4E47-9D04-A8F742090A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074437"/>
            <a:ext cx="4571999" cy="32003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2EA358-6161-4683-BA36-687AAB5FC95C}"/>
              </a:ext>
            </a:extLst>
          </p:cNvPr>
          <p:cNvSpPr txBox="1"/>
          <p:nvPr/>
        </p:nvSpPr>
        <p:spPr>
          <a:xfrm>
            <a:off x="169248" y="4303642"/>
            <a:ext cx="4232212" cy="523220"/>
          </a:xfrm>
          <a:prstGeom prst="rect">
            <a:avLst/>
          </a:prstGeom>
          <a:noFill/>
        </p:spPr>
        <p:txBody>
          <a:bodyPr wrap="square">
            <a:spAutoFit/>
          </a:bodyPr>
          <a:lstStyle/>
          <a:p>
            <a:pPr algn="ct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sinh</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bậc</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Tiểu</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học</a:t>
            </a:r>
            <a:endParaRPr lang="en-US" sz="2800" dirty="0">
              <a:solidFill>
                <a:srgbClr val="0033C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4E2A6E-1A97-4EDE-9BB3-FF397B977371}"/>
              </a:ext>
            </a:extLst>
          </p:cNvPr>
          <p:cNvSpPr txBox="1"/>
          <p:nvPr/>
        </p:nvSpPr>
        <p:spPr>
          <a:xfrm>
            <a:off x="4664991" y="4274836"/>
            <a:ext cx="4232212" cy="523220"/>
          </a:xfrm>
          <a:prstGeom prst="rect">
            <a:avLst/>
          </a:prstGeom>
          <a:noFill/>
        </p:spPr>
        <p:txBody>
          <a:bodyPr wrap="square">
            <a:spAutoFit/>
          </a:bodyPr>
          <a:lstStyle/>
          <a:p>
            <a:pPr algn="ct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Học</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sinh</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800" dirty="0" err="1">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bậc</a:t>
            </a:r>
            <a:r>
              <a:rPr lang="en-US" sz="2800" dirty="0">
                <a:solidFill>
                  <a:srgbClr val="0033CC"/>
                </a:solidFill>
                <a:effectLst/>
                <a:latin typeface="Times New Roman" panose="02020603050405020304" pitchFamily="18" charset="0"/>
                <a:ea typeface="Courier New" panose="02070309020205020404" pitchFamily="49" charset="0"/>
                <a:cs typeface="Times New Roman" panose="02020603050405020304" pitchFamily="18" charset="0"/>
              </a:rPr>
              <a:t> THCS</a:t>
            </a:r>
            <a:endParaRPr lang="en-US" sz="2800" dirty="0">
              <a:solidFill>
                <a:srgbClr val="0033CC"/>
              </a:solidFill>
              <a:latin typeface="Times New Roman" panose="02020603050405020304" pitchFamily="18" charset="0"/>
              <a:cs typeface="Times New Roman" panose="02020603050405020304" pitchFamily="18" charset="0"/>
            </a:endParaRPr>
          </a:p>
        </p:txBody>
      </p:sp>
      <p:pic>
        <p:nvPicPr>
          <p:cNvPr id="8" name="Shape 30">
            <a:extLst>
              <a:ext uri="{FF2B5EF4-FFF2-40B4-BE49-F238E27FC236}">
                <a16:creationId xmlns:a16="http://schemas.microsoft.com/office/drawing/2014/main" id="{FE693A18-80D2-4295-80ED-ECC81F7A6E90}"/>
              </a:ext>
            </a:extLst>
          </p:cNvPr>
          <p:cNvPicPr/>
          <p:nvPr/>
        </p:nvPicPr>
        <p:blipFill>
          <a:blip r:embed="rId4"/>
          <a:stretch/>
        </p:blipFill>
        <p:spPr>
          <a:xfrm>
            <a:off x="179522" y="27122"/>
            <a:ext cx="1058069" cy="1048385"/>
          </a:xfrm>
          <a:prstGeom prst="rect">
            <a:avLst/>
          </a:prstGeom>
        </p:spPr>
      </p:pic>
      <p:graphicFrame>
        <p:nvGraphicFramePr>
          <p:cNvPr id="9" name="Table 8">
            <a:extLst>
              <a:ext uri="{FF2B5EF4-FFF2-40B4-BE49-F238E27FC236}">
                <a16:creationId xmlns:a16="http://schemas.microsoft.com/office/drawing/2014/main" id="{B49AF6BF-DE40-4EA7-85E0-F483BA5BC3BB}"/>
              </a:ext>
            </a:extLst>
          </p:cNvPr>
          <p:cNvGraphicFramePr>
            <a:graphicFrameLocks noGrp="1"/>
          </p:cNvGraphicFramePr>
          <p:nvPr>
            <p:extLst>
              <p:ext uri="{D42A27DB-BD31-4B8C-83A1-F6EECF244321}">
                <p14:modId xmlns:p14="http://schemas.microsoft.com/office/powerpoint/2010/main" val="943661712"/>
              </p:ext>
            </p:extLst>
          </p:nvPr>
        </p:nvGraphicFramePr>
        <p:xfrm>
          <a:off x="1368052" y="264165"/>
          <a:ext cx="4251603" cy="426720"/>
        </p:xfrm>
        <a:graphic>
          <a:graphicData uri="http://schemas.openxmlformats.org/drawingml/2006/table">
            <a:tbl>
              <a:tblPr>
                <a:tableStyleId>{5C22544A-7EE6-4342-B048-85BDC9FD1C3A}</a:tableStyleId>
              </a:tblPr>
              <a:tblGrid>
                <a:gridCol w="4251603">
                  <a:extLst>
                    <a:ext uri="{9D8B030D-6E8A-4147-A177-3AD203B41FA5}">
                      <a16:colId xmlns:a16="http://schemas.microsoft.com/office/drawing/2014/main" val="753325560"/>
                    </a:ext>
                  </a:extLst>
                </a:gridCol>
              </a:tblGrid>
              <a:tr h="98048">
                <a:tc>
                  <a:txBody>
                    <a:bodyPr/>
                    <a:lstStyle/>
                    <a:p>
                      <a:pPr marL="0" marR="0" algn="l">
                        <a:spcBef>
                          <a:spcPts val="0"/>
                        </a:spcBef>
                        <a:spcAft>
                          <a:spcPts val="0"/>
                        </a:spcAft>
                      </a:pPr>
                      <a:r>
                        <a:rPr lang="en-US" sz="2800" b="1" dirty="0" err="1">
                          <a:solidFill>
                            <a:srgbClr val="0033CC"/>
                          </a:solidFill>
                          <a:effectLst/>
                          <a:latin typeface="Times New Roman" panose="02020603050405020304" pitchFamily="18" charset="0"/>
                          <a:cs typeface="Times New Roman" panose="02020603050405020304" pitchFamily="18" charset="0"/>
                        </a:rPr>
                        <a:t>Tìm</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hiểu</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bản</a:t>
                      </a:r>
                      <a:r>
                        <a:rPr lang="en-US" sz="2800" b="1" dirty="0">
                          <a:solidFill>
                            <a:srgbClr val="0033CC"/>
                          </a:solidFill>
                          <a:effectLst/>
                          <a:latin typeface="Times New Roman" panose="02020603050405020304" pitchFamily="18" charset="0"/>
                          <a:cs typeface="Times New Roman" panose="02020603050405020304" pitchFamily="18" charset="0"/>
                        </a:rPr>
                        <a:t> </a:t>
                      </a:r>
                      <a:r>
                        <a:rPr lang="en-US" sz="2800" b="1" dirty="0" err="1">
                          <a:solidFill>
                            <a:srgbClr val="0033CC"/>
                          </a:solidFill>
                          <a:effectLst/>
                          <a:latin typeface="Times New Roman" panose="02020603050405020304" pitchFamily="18" charset="0"/>
                          <a:cs typeface="Times New Roman" panose="02020603050405020304" pitchFamily="18" charset="0"/>
                        </a:rPr>
                        <a:t>thân</a:t>
                      </a:r>
                      <a:endParaRPr lang="en-US" sz="2800" b="1" dirty="0">
                        <a:solidFill>
                          <a:srgbClr val="0033CC"/>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528398737"/>
                  </a:ext>
                </a:extLst>
              </a:tr>
            </a:tbl>
          </a:graphicData>
        </a:graphic>
      </p:graphicFrame>
    </p:spTree>
    <p:extLst>
      <p:ext uri="{BB962C8B-B14F-4D97-AF65-F5344CB8AC3E}">
        <p14:creationId xmlns:p14="http://schemas.microsoft.com/office/powerpoint/2010/main" val="3384041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6">
            <a:extLst>
              <a:ext uri="{FF2B5EF4-FFF2-40B4-BE49-F238E27FC236}">
                <a16:creationId xmlns:a16="http://schemas.microsoft.com/office/drawing/2014/main" id="{4F284E7C-0F11-464D-B153-FB6504F26AA8}"/>
              </a:ext>
            </a:extLst>
          </p:cNvPr>
          <p:cNvPicPr/>
          <p:nvPr/>
        </p:nvPicPr>
        <p:blipFill rotWithShape="1">
          <a:blip r:embed="rId2"/>
          <a:srcRect l="34140" b="9674"/>
          <a:stretch/>
        </p:blipFill>
        <p:spPr>
          <a:xfrm>
            <a:off x="2095500" y="228600"/>
            <a:ext cx="4953000" cy="3505200"/>
          </a:xfrm>
          <a:prstGeom prst="rect">
            <a:avLst/>
          </a:prstGeom>
        </p:spPr>
      </p:pic>
      <p:sp>
        <p:nvSpPr>
          <p:cNvPr id="4" name="TextBox 3">
            <a:extLst>
              <a:ext uri="{FF2B5EF4-FFF2-40B4-BE49-F238E27FC236}">
                <a16:creationId xmlns:a16="http://schemas.microsoft.com/office/drawing/2014/main" id="{4F7B5804-4C23-4C7A-86B6-334C08BA1F9B}"/>
              </a:ext>
            </a:extLst>
          </p:cNvPr>
          <p:cNvSpPr txBox="1"/>
          <p:nvPr/>
        </p:nvSpPr>
        <p:spPr>
          <a:xfrm>
            <a:off x="-19373" y="5405358"/>
            <a:ext cx="9133668" cy="1452642"/>
          </a:xfrm>
          <a:prstGeom prst="rect">
            <a:avLst/>
          </a:prstGeom>
          <a:noFill/>
        </p:spPr>
        <p:txBody>
          <a:bodyPr wrap="square">
            <a:spAutoFit/>
          </a:bodyPr>
          <a:lstStyle/>
          <a:p>
            <a:pPr marL="0" marR="0" indent="28575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vóc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dậy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muộn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nghỉ</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59118F5-7B09-4D0B-B31D-255A186CCC1C}"/>
              </a:ext>
            </a:extLst>
          </p:cNvPr>
          <p:cNvSpPr txBox="1"/>
          <p:nvPr/>
        </p:nvSpPr>
        <p:spPr>
          <a:xfrm>
            <a:off x="0" y="3843258"/>
            <a:ext cx="9133668" cy="1452642"/>
          </a:xfrm>
          <a:prstGeom prst="rect">
            <a:avLst/>
          </a:prstGeom>
          <a:noFill/>
        </p:spPr>
        <p:txBody>
          <a:bodyPr wrap="square">
            <a:spAutoFit/>
          </a:bodyPr>
          <a:lstStyle/>
          <a:p>
            <a:pPr marL="0" marR="0" indent="285750" algn="just">
              <a:lnSpc>
                <a:spcPct val="107000"/>
              </a:lnSpc>
              <a:spcBef>
                <a:spcPts val="0"/>
              </a:spcBef>
              <a:spcAft>
                <a:spcPts val="6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vóc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2178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BE2DDB-20CD-4F08-AA41-C61700103BFC}"/>
              </a:ext>
            </a:extLst>
          </p:cNvPr>
          <p:cNvSpPr txBox="1"/>
          <p:nvPr/>
        </p:nvSpPr>
        <p:spPr>
          <a:xfrm>
            <a:off x="36163" y="4933627"/>
            <a:ext cx="8763000" cy="1913665"/>
          </a:xfrm>
          <a:prstGeom prst="rect">
            <a:avLst/>
          </a:prstGeom>
          <a:noFill/>
        </p:spPr>
        <p:txBody>
          <a:bodyPr wrap="square">
            <a:spAutoFit/>
          </a:bodyPr>
          <a:lstStyle/>
          <a:p>
            <a:pPr marL="0" marR="0" indent="285750" algn="just">
              <a:lnSpc>
                <a:spcPct val="107000"/>
              </a:lnSpc>
              <a:spcBef>
                <a:spcPts val="0"/>
              </a:spcBef>
              <a:spcAft>
                <a:spcPts val="6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Miễn học phí cho học sinh THCS - vừa mừng vừa lo">
            <a:extLst>
              <a:ext uri="{FF2B5EF4-FFF2-40B4-BE49-F238E27FC236}">
                <a16:creationId xmlns:a16="http://schemas.microsoft.com/office/drawing/2014/main" id="{B845A20F-C4E5-48D3-8B44-6BE659EE6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7620000" cy="428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0515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600200"/>
            <a:ext cx="8610600" cy="4524315"/>
          </a:xfrm>
          <a:prstGeom prst="rect">
            <a:avLst/>
          </a:prstGeom>
        </p:spPr>
        <p:txBody>
          <a:bodyPr wrap="square">
            <a:spAutoFit/>
          </a:bodyPr>
          <a:lstStyle/>
          <a:p>
            <a:pPr marL="457200" lvl="0" indent="-457200" algn="just">
              <a:buFontTx/>
              <a:buChar char="-"/>
            </a:pPr>
            <a:r>
              <a:rPr lang="en-US" sz="3200" dirty="0" err="1">
                <a:latin typeface="Times New Roman" pitchFamily="18" charset="0"/>
                <a:cs typeface="Times New Roman" pitchFamily="18" charset="0"/>
              </a:rPr>
              <a:t>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a:t>
            </a:r>
          </a:p>
          <a:p>
            <a:pPr marL="457200" lvl="0" indent="-457200" algn="just">
              <a:buFontTx/>
              <a:buChar char="-"/>
            </a:pP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a:t>
            </a:r>
          </a:p>
          <a:p>
            <a:pPr marL="457200" lvl="0" indent="-457200" algn="just">
              <a:buFontTx/>
              <a:buChar char="-"/>
            </a:pP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nhiệm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vụ</a:t>
            </a:r>
            <a:r>
              <a:rPr lang="en-US" sz="3200" dirty="0">
                <a:latin typeface="Times New Roman" pitchFamily="18" charset="0"/>
                <a:cs typeface="Times New Roman" pitchFamily="18" charset="0"/>
              </a:rPr>
              <a:t> 3,4,5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tự</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Ý </a:t>
            </a:r>
            <a:r>
              <a:rPr lang="en-US" sz="3200" dirty="0" err="1">
                <a:latin typeface="Times New Roman" pitchFamily="18" charset="0"/>
                <a:cs typeface="Times New Roman" pitchFamily="18" charset="0"/>
              </a:rPr>
              <a:t>nghĩa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a:t>
            </a:r>
          </a:p>
        </p:txBody>
      </p:sp>
      <p:sp>
        <p:nvSpPr>
          <p:cNvPr id="3" name="Rectangle 2"/>
          <p:cNvSpPr/>
          <p:nvPr/>
        </p:nvSpPr>
        <p:spPr>
          <a:xfrm>
            <a:off x="3437285" y="586154"/>
            <a:ext cx="2193229" cy="707886"/>
          </a:xfrm>
          <a:prstGeom prst="rect">
            <a:avLst/>
          </a:prstGeom>
        </p:spPr>
        <p:txBody>
          <a:bodyPr wrap="none">
            <a:spAutoFit/>
          </a:bodyPr>
          <a:lstStyle/>
          <a:p>
            <a:r>
              <a:rPr lang="en-US" sz="4000" b="1" dirty="0">
                <a:solidFill>
                  <a:srgbClr val="0033CC"/>
                </a:solidFill>
                <a:latin typeface="Times New Roman" pitchFamily="18" charset="0"/>
                <a:cs typeface="Times New Roman" pitchFamily="18" charset="0"/>
              </a:rPr>
              <a:t>DẶN DÒ</a:t>
            </a:r>
            <a:endParaRPr lang="en-US" sz="40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72218838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963B8-38AE-46D2-B066-2B076AE08521}"/>
              </a:ext>
            </a:extLst>
          </p:cNvPr>
          <p:cNvSpPr>
            <a:spLocks noGrp="1"/>
          </p:cNvSpPr>
          <p:nvPr>
            <p:ph type="title"/>
          </p:nvPr>
        </p:nvSpPr>
        <p:spPr>
          <a:xfrm>
            <a:off x="609600" y="304800"/>
            <a:ext cx="8229600" cy="868362"/>
          </a:xfrm>
        </p:spPr>
        <p:txBody>
          <a:bodyPr/>
          <a:lstStyle/>
          <a:p>
            <a:r>
              <a:rPr lang="en-US" b="1" dirty="0">
                <a:solidFill>
                  <a:srgbClr val="FF0000"/>
                </a:solidFill>
                <a:latin typeface="Times New Roman" panose="02020603050405020304" pitchFamily="18" charset="0"/>
                <a:cs typeface="Times New Roman" panose="02020603050405020304" pitchFamily="18" charset="0"/>
              </a:rPr>
              <a:t>MỤC TIÊU BÀI HỌC</a:t>
            </a:r>
          </a:p>
        </p:txBody>
      </p:sp>
      <p:sp>
        <p:nvSpPr>
          <p:cNvPr id="4" name="Content Placeholder 2">
            <a:extLst>
              <a:ext uri="{FF2B5EF4-FFF2-40B4-BE49-F238E27FC236}">
                <a16:creationId xmlns:a16="http://schemas.microsoft.com/office/drawing/2014/main" id="{56AF1722-52A2-4CD3-828A-9AA29979506F}"/>
              </a:ext>
            </a:extLst>
          </p:cNvPr>
          <p:cNvSpPr txBox="1">
            <a:spLocks/>
          </p:cNvSpPr>
          <p:nvPr/>
        </p:nvSpPr>
        <p:spPr bwMode="auto">
          <a:xfrm>
            <a:off x="304800" y="1524000"/>
            <a:ext cx="8382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None/>
            </a:pPr>
            <a:r>
              <a:rPr lang="en-US" sz="3600" b="1" kern="0" dirty="0">
                <a:solidFill>
                  <a:srgbClr val="0033CC"/>
                </a:solidFill>
                <a:latin typeface="Times New Roman" panose="02020603050405020304" pitchFamily="18" charset="0"/>
                <a:cs typeface="Times New Roman" panose="02020603050405020304" pitchFamily="18" charset="0"/>
              </a:rPr>
              <a:t>- </a:t>
            </a:r>
            <a:r>
              <a:rPr lang="vi-VN" sz="3600" b="1" kern="0" dirty="0">
                <a:solidFill>
                  <a:srgbClr val="0033CC"/>
                </a:solidFill>
                <a:latin typeface="Times New Roman" panose="02020603050405020304" pitchFamily="18" charset="0"/>
                <a:cs typeface="Times New Roman" panose="02020603050405020304" pitchFamily="18" charset="0"/>
              </a:rPr>
              <a:t>Nhận ra được sự thay đổi tích cực, đức tính đặc trưng và giá trị</a:t>
            </a:r>
            <a:r>
              <a:rPr lang="en-US" sz="3600" b="1" kern="0" dirty="0">
                <a:solidFill>
                  <a:srgbClr val="0033CC"/>
                </a:solidFill>
                <a:latin typeface="Times New Roman" panose="02020603050405020304" pitchFamily="18" charset="0"/>
                <a:cs typeface="Times New Roman" panose="02020603050405020304" pitchFamily="18" charset="0"/>
              </a:rPr>
              <a:t> </a:t>
            </a:r>
            <a:r>
              <a:rPr lang="vi-VN" sz="3600" b="1" kern="0" dirty="0">
                <a:solidFill>
                  <a:srgbClr val="0033CC"/>
                </a:solidFill>
                <a:latin typeface="Times New Roman" panose="02020603050405020304" pitchFamily="18" charset="0"/>
                <a:cs typeface="Times New Roman" panose="02020603050405020304" pitchFamily="18" charset="0"/>
              </a:rPr>
              <a:t>của bản thân trong môi trường học tập mới.</a:t>
            </a:r>
            <a:endParaRPr lang="en-US" sz="3600" b="1" kern="0" dirty="0">
              <a:solidFill>
                <a:srgbClr val="0033CC"/>
              </a:solidFill>
              <a:latin typeface="Times New Roman" panose="02020603050405020304" pitchFamily="18" charset="0"/>
              <a:cs typeface="Times New Roman" panose="02020603050405020304" pitchFamily="18" charset="0"/>
            </a:endParaRPr>
          </a:p>
          <a:p>
            <a:pPr marL="0" indent="0" algn="just">
              <a:buFontTx/>
              <a:buNone/>
            </a:pPr>
            <a:endParaRPr lang="en-US" sz="3600" b="1" kern="0" dirty="0">
              <a:solidFill>
                <a:srgbClr val="0033CC"/>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CB30E05-D7F7-4AAD-B50B-24B432688BB0}"/>
              </a:ext>
            </a:extLst>
          </p:cNvPr>
          <p:cNvSpPr txBox="1"/>
          <p:nvPr/>
        </p:nvSpPr>
        <p:spPr>
          <a:xfrm>
            <a:off x="304800" y="3657601"/>
            <a:ext cx="8534400" cy="1200329"/>
          </a:xfrm>
          <a:prstGeom prst="rect">
            <a:avLst/>
          </a:prstGeom>
          <a:noFill/>
        </p:spPr>
        <p:txBody>
          <a:bodyPr wrap="square">
            <a:spAutoFit/>
          </a:bodyPr>
          <a:lstStyle/>
          <a:p>
            <a:pPr marL="0" marR="0">
              <a:spcBef>
                <a:spcPts val="0"/>
              </a:spcBef>
              <a:spcAft>
                <a:spcPts val="0"/>
              </a:spcAft>
            </a:pPr>
            <a:r>
              <a:rPr lang="en-US" sz="3600" b="1" kern="0" dirty="0">
                <a:solidFill>
                  <a:srgbClr val="0033CC"/>
                </a:solidFill>
                <a:latin typeface="Times New Roman" panose="02020603050405020304" pitchFamily="18" charset="0"/>
                <a:cs typeface="Times New Roman" panose="02020603050405020304" pitchFamily="18" charset="0"/>
              </a:rPr>
              <a:t>- </a:t>
            </a:r>
            <a:r>
              <a:rPr lang="vi-VN" sz="3600" b="1" kern="0" dirty="0">
                <a:solidFill>
                  <a:srgbClr val="0033CC"/>
                </a:solidFill>
                <a:latin typeface="Times New Roman" panose="02020603050405020304" pitchFamily="18" charset="0"/>
                <a:cs typeface="Times New Roman" panose="02020603050405020304" pitchFamily="18" charset="0"/>
              </a:rPr>
              <a:t>Tự tin thể hiện một số khả năng, sở thích khác của bản thân.</a:t>
            </a:r>
            <a:endParaRPr lang="en-US" sz="3600" b="1" kern="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2197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F644B21-A08A-4302-AB97-E9A625910C89}"/>
              </a:ext>
            </a:extLst>
          </p:cNvPr>
          <p:cNvSpPr txBox="1"/>
          <p:nvPr/>
        </p:nvSpPr>
        <p:spPr>
          <a:xfrm>
            <a:off x="0" y="31652"/>
            <a:ext cx="9144000" cy="954107"/>
          </a:xfrm>
          <a:prstGeom prst="rect">
            <a:avLst/>
          </a:prstGeom>
          <a:noFill/>
        </p:spPr>
        <p:txBody>
          <a:bodyPr wrap="square">
            <a:spAutoFit/>
          </a:bodyPr>
          <a:lstStyle/>
          <a:p>
            <a:pPr algn="ctr"/>
            <a:r>
              <a:rPr lang="en-US" sz="2800" b="1" kern="0" dirty="0">
                <a:solidFill>
                  <a:srgbClr val="FF0000"/>
                </a:solidFill>
                <a:latin typeface="Times New Roman" panose="02020603050405020304" pitchFamily="18" charset="0"/>
                <a:cs typeface="Times New Roman" panose="02020603050405020304" pitchFamily="18" charset="0"/>
              </a:rPr>
              <a:t>CHỦ ĐỀ 1: KHÁM PHÁ LỨA TUỔI</a:t>
            </a:r>
          </a:p>
          <a:p>
            <a:pPr algn="ctr"/>
            <a:r>
              <a:rPr lang="en-US" sz="2800" b="1" kern="0" dirty="0">
                <a:solidFill>
                  <a:srgbClr val="FF0000"/>
                </a:solidFill>
                <a:latin typeface="Times New Roman" panose="02020603050405020304" pitchFamily="18" charset="0"/>
                <a:cs typeface="Times New Roman" panose="02020603050405020304" pitchFamily="18" charset="0"/>
              </a:rPr>
              <a:t>VÀ MÔI TRƯỜNG HỌC TẬP MỚI</a:t>
            </a:r>
          </a:p>
        </p:txBody>
      </p:sp>
      <p:sp>
        <p:nvSpPr>
          <p:cNvPr id="14" name="TextBox 13">
            <a:extLst>
              <a:ext uri="{FF2B5EF4-FFF2-40B4-BE49-F238E27FC236}">
                <a16:creationId xmlns:a16="http://schemas.microsoft.com/office/drawing/2014/main" id="{8FEEE188-53F3-4026-AB72-F228AB87D80E}"/>
              </a:ext>
            </a:extLst>
          </p:cNvPr>
          <p:cNvSpPr txBox="1"/>
          <p:nvPr/>
        </p:nvSpPr>
        <p:spPr>
          <a:xfrm>
            <a:off x="504825" y="1111782"/>
            <a:ext cx="8029575" cy="954107"/>
          </a:xfrm>
          <a:prstGeom prst="rect">
            <a:avLst/>
          </a:prstGeom>
          <a:noFill/>
        </p:spPr>
        <p:txBody>
          <a:bodyPr wrap="square">
            <a:spAutoFit/>
          </a:bodyPr>
          <a:lstStyle/>
          <a:p>
            <a:pPr marR="0">
              <a:spcBef>
                <a:spcPts val="0"/>
              </a:spcBef>
              <a:spcAft>
                <a:spcPts val="0"/>
              </a:spcAft>
            </a:pPr>
            <a:r>
              <a:rPr lang="en-US" sz="2800" b="1" kern="0" dirty="0" err="1">
                <a:solidFill>
                  <a:srgbClr val="0033CC"/>
                </a:solidFill>
                <a:latin typeface="Times New Roman" panose="02020603050405020304" pitchFamily="18" charset="0"/>
                <a:cs typeface="Times New Roman" panose="02020603050405020304" pitchFamily="18" charset="0"/>
              </a:rPr>
              <a:t>Hát</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tập</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thể</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Em</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yêu</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trường</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em</a:t>
            </a:r>
            <a:r>
              <a:rPr lang="en-US" sz="2800" b="1" kern="0" dirty="0">
                <a:solidFill>
                  <a:srgbClr val="0033CC"/>
                </a:solidFill>
                <a:latin typeface="Times New Roman" panose="02020603050405020304" pitchFamily="18" charset="0"/>
                <a:cs typeface="Times New Roman" panose="02020603050405020304" pitchFamily="18" charset="0"/>
              </a:rPr>
              <a:t> </a:t>
            </a:r>
          </a:p>
          <a:p>
            <a:pPr marR="0">
              <a:spcBef>
                <a:spcPts val="0"/>
              </a:spcBef>
              <a:spcAft>
                <a:spcPts val="0"/>
              </a:spcAft>
            </a:pP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Sáng</a:t>
            </a:r>
            <a:r>
              <a:rPr lang="en-US" sz="2800"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tác</a:t>
            </a:r>
            <a:r>
              <a:rPr lang="en-US" sz="2800"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Nhạc</a:t>
            </a:r>
            <a:r>
              <a:rPr lang="en-US" sz="2800"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sĩ</a:t>
            </a:r>
            <a:r>
              <a:rPr lang="en-US" sz="2800"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Hoàng</a:t>
            </a:r>
            <a:r>
              <a:rPr lang="en-US" sz="2800" kern="0" dirty="0">
                <a:solidFill>
                  <a:srgbClr val="0033CC"/>
                </a:solidFill>
                <a:latin typeface="Times New Roman" panose="02020603050405020304" pitchFamily="18" charset="0"/>
                <a:cs typeface="Times New Roman" panose="02020603050405020304" pitchFamily="18" charset="0"/>
              </a:rPr>
              <a:t> </a:t>
            </a:r>
            <a:r>
              <a:rPr lang="en-US" sz="2800" kern="0" dirty="0" err="1">
                <a:solidFill>
                  <a:srgbClr val="0033CC"/>
                </a:solidFill>
                <a:latin typeface="Times New Roman" panose="02020603050405020304" pitchFamily="18" charset="0"/>
                <a:cs typeface="Times New Roman" panose="02020603050405020304" pitchFamily="18" charset="0"/>
              </a:rPr>
              <a:t>Vân</a:t>
            </a:r>
            <a:endParaRPr lang="en-US" sz="2800" kern="0" dirty="0">
              <a:solidFill>
                <a:srgbClr val="0033CC"/>
              </a:solidFill>
              <a:latin typeface="Times New Roman" panose="02020603050405020304" pitchFamily="18" charset="0"/>
              <a:cs typeface="Times New Roman" panose="02020603050405020304" pitchFamily="18" charset="0"/>
            </a:endParaRPr>
          </a:p>
        </p:txBody>
      </p:sp>
      <p:pic>
        <p:nvPicPr>
          <p:cNvPr id="15" name="Em Yêu Trường Em">
            <a:hlinkClick r:id="" action="ppaction://media"/>
            <a:extLst>
              <a:ext uri="{FF2B5EF4-FFF2-40B4-BE49-F238E27FC236}">
                <a16:creationId xmlns:a16="http://schemas.microsoft.com/office/drawing/2014/main" id="{3B87C2D3-7BDD-40C3-87FD-D6D8182C1C0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04825" y="2191912"/>
            <a:ext cx="8134350" cy="4572000"/>
          </a:xfrm>
          <a:prstGeom prst="rect">
            <a:avLst/>
          </a:prstGeom>
        </p:spPr>
      </p:pic>
    </p:spTree>
    <p:extLst>
      <p:ext uri="{BB962C8B-B14F-4D97-AF65-F5344CB8AC3E}">
        <p14:creationId xmlns:p14="http://schemas.microsoft.com/office/powerpoint/2010/main" val="14147818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31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34598-332C-4596-9E84-E2CB3C6F73CA}"/>
              </a:ext>
            </a:extLst>
          </p:cNvPr>
          <p:cNvSpPr txBox="1"/>
          <p:nvPr/>
        </p:nvSpPr>
        <p:spPr>
          <a:xfrm>
            <a:off x="0" y="31652"/>
            <a:ext cx="9144000" cy="954107"/>
          </a:xfrm>
          <a:prstGeom prst="rect">
            <a:avLst/>
          </a:prstGeom>
          <a:noFill/>
        </p:spPr>
        <p:txBody>
          <a:bodyPr wrap="square">
            <a:spAutoFit/>
          </a:bodyPr>
          <a:lstStyle/>
          <a:p>
            <a:pPr algn="ctr"/>
            <a:r>
              <a:rPr lang="en-US" sz="2800" b="1" kern="0" dirty="0">
                <a:solidFill>
                  <a:srgbClr val="FF0000"/>
                </a:solidFill>
                <a:latin typeface="Times New Roman" panose="02020603050405020304" pitchFamily="18" charset="0"/>
                <a:cs typeface="Times New Roman" panose="02020603050405020304" pitchFamily="18" charset="0"/>
              </a:rPr>
              <a:t>CHỦ ĐỀ 1: KHÁM PHÁ LỨA TUỔI</a:t>
            </a:r>
          </a:p>
          <a:p>
            <a:pPr algn="ctr"/>
            <a:r>
              <a:rPr lang="en-US" sz="2800" b="1" kern="0" dirty="0">
                <a:solidFill>
                  <a:srgbClr val="FF0000"/>
                </a:solidFill>
                <a:latin typeface="Times New Roman" panose="02020603050405020304" pitchFamily="18" charset="0"/>
                <a:cs typeface="Times New Roman" panose="02020603050405020304" pitchFamily="18" charset="0"/>
              </a:rPr>
              <a:t>VÀ MÔI TRƯỜNG HỌC TẬP MỚI</a:t>
            </a:r>
          </a:p>
        </p:txBody>
      </p:sp>
      <p:sp>
        <p:nvSpPr>
          <p:cNvPr id="4" name="TextBox 3">
            <a:extLst>
              <a:ext uri="{FF2B5EF4-FFF2-40B4-BE49-F238E27FC236}">
                <a16:creationId xmlns:a16="http://schemas.microsoft.com/office/drawing/2014/main" id="{98B4B74A-DAA8-4557-8009-987D647BA005}"/>
              </a:ext>
            </a:extLst>
          </p:cNvPr>
          <p:cNvSpPr txBox="1"/>
          <p:nvPr/>
        </p:nvSpPr>
        <p:spPr>
          <a:xfrm>
            <a:off x="-381000" y="1010623"/>
            <a:ext cx="9372600" cy="3108543"/>
          </a:xfrm>
          <a:prstGeom prst="rect">
            <a:avLst/>
          </a:prstGeom>
          <a:noFill/>
        </p:spPr>
        <p:txBody>
          <a:bodyPr wrap="square">
            <a:spAutoFit/>
          </a:bodyPr>
          <a:lstStyle/>
          <a:p>
            <a:pPr marL="558800" marR="0" indent="241300" algn="just">
              <a:spcBef>
                <a:spcPts val="0"/>
              </a:spcBef>
              <a:spcAft>
                <a:spcPts val="0"/>
              </a:spcAft>
            </a:pPr>
            <a:r>
              <a:rPr lang="vi-VN" sz="2800" dirty="0">
                <a:effectLst/>
                <a:latin typeface="Times New Roman" panose="02020603050405020304" pitchFamily="18" charset="0"/>
                <a:ea typeface="Segoe UI" panose="020B0502040204020203" pitchFamily="34" charset="0"/>
                <a:cs typeface="Times New Roman" panose="02020603050405020304" pitchFamily="18" charset="0"/>
              </a:rPr>
              <a:t>Bước vào lứa tuổi đẩu trung học cơ sở, các em đang bước vào tuổi thiếu niên, một giai đoạn quan trọng trong quá trình phát triển, hoàn thiện bản thân. Mỗi em sẽ có những dấu hiệu, biểu hiện trưởng thành khác nhau. Những thay đổi về bản thân cùng với sự thay đổi về môi trường học tập của các em tạo nên một giai đoạn đặc biệt và thú vị. Chúng ta cùng khám phá chủ đề này nhé!</a:t>
            </a:r>
            <a:endParaRPr lang="en-US" sz="2800" dirty="0">
              <a:effectLst/>
              <a:latin typeface="Times New Roman" panose="02020603050405020304" pitchFamily="18" charset="0"/>
              <a:ea typeface="Segoe UI" panose="020B0502040204020203" pitchFamily="34" charset="0"/>
              <a:cs typeface="Times New Roman" panose="02020603050405020304" pitchFamily="18" charset="0"/>
            </a:endParaRPr>
          </a:p>
        </p:txBody>
      </p:sp>
      <p:pic>
        <p:nvPicPr>
          <p:cNvPr id="5" name="Shape 3">
            <a:extLst>
              <a:ext uri="{FF2B5EF4-FFF2-40B4-BE49-F238E27FC236}">
                <a16:creationId xmlns:a16="http://schemas.microsoft.com/office/drawing/2014/main" id="{EBDD6A8C-74AE-4D84-95C6-0AE7207EE858}"/>
              </a:ext>
            </a:extLst>
          </p:cNvPr>
          <p:cNvPicPr/>
          <p:nvPr/>
        </p:nvPicPr>
        <p:blipFill>
          <a:blip r:embed="rId2"/>
          <a:stretch/>
        </p:blipFill>
        <p:spPr>
          <a:xfrm>
            <a:off x="2298065" y="4119166"/>
            <a:ext cx="4547870" cy="2738834"/>
          </a:xfrm>
          <a:prstGeom prst="rect">
            <a:avLst/>
          </a:prstGeom>
        </p:spPr>
      </p:pic>
    </p:spTree>
    <p:extLst>
      <p:ext uri="{BB962C8B-B14F-4D97-AF65-F5344CB8AC3E}">
        <p14:creationId xmlns:p14="http://schemas.microsoft.com/office/powerpoint/2010/main" val="4064481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34598-332C-4596-9E84-E2CB3C6F73CA}"/>
              </a:ext>
            </a:extLst>
          </p:cNvPr>
          <p:cNvSpPr txBox="1"/>
          <p:nvPr/>
        </p:nvSpPr>
        <p:spPr>
          <a:xfrm>
            <a:off x="0" y="31652"/>
            <a:ext cx="9144000" cy="954107"/>
          </a:xfrm>
          <a:prstGeom prst="rect">
            <a:avLst/>
          </a:prstGeom>
          <a:noFill/>
        </p:spPr>
        <p:txBody>
          <a:bodyPr wrap="square">
            <a:spAutoFit/>
          </a:bodyPr>
          <a:lstStyle/>
          <a:p>
            <a:pPr algn="ctr"/>
            <a:r>
              <a:rPr lang="en-US" sz="2800" b="1" kern="0" dirty="0">
                <a:solidFill>
                  <a:srgbClr val="FF0000"/>
                </a:solidFill>
                <a:latin typeface="Times New Roman" panose="02020603050405020304" pitchFamily="18" charset="0"/>
                <a:cs typeface="Times New Roman" panose="02020603050405020304" pitchFamily="18" charset="0"/>
              </a:rPr>
              <a:t>CHỦ ĐỀ 1: KHÁM PHÁ LỨA TUỔI</a:t>
            </a:r>
          </a:p>
          <a:p>
            <a:pPr algn="ctr"/>
            <a:r>
              <a:rPr lang="en-US" sz="2800" b="1" kern="0" dirty="0">
                <a:solidFill>
                  <a:srgbClr val="FF0000"/>
                </a:solidFill>
                <a:latin typeface="Times New Roman" panose="02020603050405020304" pitchFamily="18" charset="0"/>
                <a:cs typeface="Times New Roman" panose="02020603050405020304" pitchFamily="18" charset="0"/>
              </a:rPr>
              <a:t>VÀ MÔI TRƯỜNG HỌC TẬP MỚI</a:t>
            </a:r>
          </a:p>
        </p:txBody>
      </p:sp>
      <p:sp>
        <p:nvSpPr>
          <p:cNvPr id="4" name="TextBox 3">
            <a:extLst>
              <a:ext uri="{FF2B5EF4-FFF2-40B4-BE49-F238E27FC236}">
                <a16:creationId xmlns:a16="http://schemas.microsoft.com/office/drawing/2014/main" id="{3F64DCCE-97DD-42EC-8803-4DEFBCEE9946}"/>
              </a:ext>
            </a:extLst>
          </p:cNvPr>
          <p:cNvSpPr txBox="1"/>
          <p:nvPr/>
        </p:nvSpPr>
        <p:spPr>
          <a:xfrm>
            <a:off x="33996" y="1143000"/>
            <a:ext cx="8957603" cy="1913665"/>
          </a:xfrm>
          <a:prstGeom prst="rect">
            <a:avLst/>
          </a:prstGeom>
          <a:noFill/>
        </p:spPr>
        <p:txBody>
          <a:bodyPr wrap="square">
            <a:spAutoFit/>
          </a:bodyPr>
          <a:lstStyle/>
          <a:p>
            <a:pPr marL="342900" marR="0" lvl="0" indent="-342900" algn="just">
              <a:lnSpc>
                <a:spcPct val="107000"/>
              </a:lnSpc>
              <a:spcBef>
                <a:spcPts val="0"/>
              </a:spcBef>
              <a:spcAft>
                <a:spcPts val="0"/>
              </a:spcAft>
              <a:buFont typeface="+mj-lt"/>
              <a:buAutoNum type="alphaUcPeriod"/>
            </a:pP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HOẠT ĐỘNG KHÁM PHÁ – KẾT NỐI KINH NGHIỆM:</a:t>
            </a:r>
            <a:endParaRPr lang="en-US" sz="28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a:p>
            <a:pPr marL="499110" marR="0" algn="just">
              <a:lnSpc>
                <a:spcPct val="107000"/>
              </a:lnSpc>
              <a:spcBef>
                <a:spcPts val="0"/>
              </a:spcBef>
              <a:spcAft>
                <a:spcPts val="0"/>
              </a:spcAft>
            </a:pP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33CC"/>
                </a:solidFill>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2800" dirty="0">
              <a:solidFill>
                <a:srgbClr val="0033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C2E3143-8D9A-4ED4-8AB6-94E0BA4B3EDC}"/>
              </a:ext>
            </a:extLst>
          </p:cNvPr>
          <p:cNvSpPr txBox="1"/>
          <p:nvPr/>
        </p:nvSpPr>
        <p:spPr>
          <a:xfrm>
            <a:off x="1028700" y="3581400"/>
            <a:ext cx="7086600" cy="1120243"/>
          </a:xfrm>
          <a:prstGeom prst="rect">
            <a:avLst/>
          </a:prstGeom>
          <a:noFill/>
        </p:spPr>
        <p:txBody>
          <a:bodyPr wrap="square">
            <a:spAutoFit/>
          </a:bodyPr>
          <a:lstStyle/>
          <a:p>
            <a:pPr marR="0" lvl="0" algn="just">
              <a:lnSpc>
                <a:spcPct val="107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57503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ường THCS Quang Trung Quận 4 - Review chất lượng giáo dục">
            <a:extLst>
              <a:ext uri="{FF2B5EF4-FFF2-40B4-BE49-F238E27FC236}">
                <a16:creationId xmlns:a16="http://schemas.microsoft.com/office/drawing/2014/main" id="{54EDDDA3-5AA6-45C8-B3F9-7ADA5BDF7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2400"/>
            <a:ext cx="4457700" cy="2971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5FC309-C65D-44BC-80DE-8F51C78DBCCF}"/>
              </a:ext>
            </a:extLst>
          </p:cNvPr>
          <p:cNvSpPr txBox="1"/>
          <p:nvPr/>
        </p:nvSpPr>
        <p:spPr>
          <a:xfrm>
            <a:off x="114300" y="3124200"/>
            <a:ext cx="4438943" cy="954107"/>
          </a:xfrm>
          <a:prstGeom prst="rect">
            <a:avLst/>
          </a:prstGeom>
          <a:noFill/>
        </p:spPr>
        <p:txBody>
          <a:bodyPr wrap="square">
            <a:spAutoFit/>
          </a:bodyPr>
          <a:lstStyle/>
          <a:p>
            <a:pPr marR="0" algn="ctr">
              <a:spcBef>
                <a:spcPts val="0"/>
              </a:spcBef>
              <a:spcAft>
                <a:spcPts val="0"/>
              </a:spcAft>
            </a:pPr>
            <a:r>
              <a:rPr lang="en-US" sz="2800" b="1" kern="0" dirty="0" err="1">
                <a:solidFill>
                  <a:srgbClr val="0033CC"/>
                </a:solidFill>
                <a:latin typeface="Times New Roman" panose="02020603050405020304" pitchFamily="18" charset="0"/>
                <a:cs typeface="Times New Roman" panose="02020603050405020304" pitchFamily="18" charset="0"/>
              </a:rPr>
              <a:t>Giờ</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sinh</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hoạt</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chào</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cờ</a:t>
            </a:r>
            <a:endParaRPr lang="en-US" sz="2800" b="1" kern="0" dirty="0">
              <a:solidFill>
                <a:srgbClr val="0033CC"/>
              </a:solidFill>
              <a:latin typeface="Times New Roman" panose="02020603050405020304" pitchFamily="18" charset="0"/>
              <a:cs typeface="Times New Roman" panose="02020603050405020304" pitchFamily="18" charset="0"/>
            </a:endParaRPr>
          </a:p>
          <a:p>
            <a:pPr marR="0" algn="ctr">
              <a:spcBef>
                <a:spcPts val="0"/>
              </a:spcBef>
              <a:spcAft>
                <a:spcPts val="0"/>
              </a:spcAft>
            </a:pPr>
            <a:r>
              <a:rPr lang="en-US" sz="2800" b="1" kern="0" dirty="0">
                <a:solidFill>
                  <a:srgbClr val="0033CC"/>
                </a:solidFill>
                <a:latin typeface="Times New Roman" panose="02020603050405020304" pitchFamily="18" charset="0"/>
                <a:cs typeface="Times New Roman" panose="02020603050405020304" pitchFamily="18" charset="0"/>
              </a:rPr>
              <a:t>ở </a:t>
            </a:r>
            <a:r>
              <a:rPr lang="en-US" sz="2800" b="1" kern="0" dirty="0" err="1">
                <a:solidFill>
                  <a:srgbClr val="0033CC"/>
                </a:solidFill>
                <a:latin typeface="Times New Roman" panose="02020603050405020304" pitchFamily="18" charset="0"/>
                <a:cs typeface="Times New Roman" panose="02020603050405020304" pitchFamily="18" charset="0"/>
              </a:rPr>
              <a:t>trường</a:t>
            </a:r>
            <a:r>
              <a:rPr lang="en-US" sz="2800" b="1" kern="0" dirty="0">
                <a:solidFill>
                  <a:srgbClr val="0033CC"/>
                </a:solidFill>
                <a:latin typeface="Times New Roman" panose="02020603050405020304" pitchFamily="18" charset="0"/>
                <a:cs typeface="Times New Roman" panose="02020603050405020304" pitchFamily="18" charset="0"/>
              </a:rPr>
              <a:t> THCS</a:t>
            </a:r>
            <a:endParaRPr lang="en-US" sz="2800" kern="0" dirty="0">
              <a:solidFill>
                <a:srgbClr val="0033CC"/>
              </a:solidFill>
              <a:latin typeface="Times New Roman" panose="02020603050405020304" pitchFamily="18" charset="0"/>
              <a:cs typeface="Times New Roman" panose="02020603050405020304" pitchFamily="18" charset="0"/>
            </a:endParaRPr>
          </a:p>
        </p:txBody>
      </p:sp>
      <p:pic>
        <p:nvPicPr>
          <p:cNvPr id="1028" name="Picture 4" descr="Trường THCS Hưng Hội: Biến khó khăn thành điều kiện thuận lợi để phát triển">
            <a:extLst>
              <a:ext uri="{FF2B5EF4-FFF2-40B4-BE49-F238E27FC236}">
                <a16:creationId xmlns:a16="http://schemas.microsoft.com/office/drawing/2014/main" id="{2876A382-1E26-4586-BDF3-103A3FA63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829" y="3657600"/>
            <a:ext cx="4457701"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976B12-0626-41A3-8A04-30EEC8CDB253}"/>
              </a:ext>
            </a:extLst>
          </p:cNvPr>
          <p:cNvSpPr txBox="1"/>
          <p:nvPr/>
        </p:nvSpPr>
        <p:spPr>
          <a:xfrm>
            <a:off x="4546207" y="2723346"/>
            <a:ext cx="4438943" cy="954107"/>
          </a:xfrm>
          <a:prstGeom prst="rect">
            <a:avLst/>
          </a:prstGeom>
          <a:noFill/>
        </p:spPr>
        <p:txBody>
          <a:bodyPr wrap="square">
            <a:spAutoFit/>
          </a:bodyPr>
          <a:lstStyle/>
          <a:p>
            <a:pPr marR="0" algn="ctr">
              <a:spcBef>
                <a:spcPts val="0"/>
              </a:spcBef>
              <a:spcAft>
                <a:spcPts val="0"/>
              </a:spcAft>
            </a:pPr>
            <a:r>
              <a:rPr lang="en-US" sz="2800" b="1" kern="0" dirty="0" err="1">
                <a:solidFill>
                  <a:srgbClr val="0033CC"/>
                </a:solidFill>
                <a:latin typeface="Times New Roman" panose="02020603050405020304" pitchFamily="18" charset="0"/>
                <a:cs typeface="Times New Roman" panose="02020603050405020304" pitchFamily="18" charset="0"/>
              </a:rPr>
              <a:t>Giờ</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học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thực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hành</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môn</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Hóa</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học</a:t>
            </a:r>
            <a:r>
              <a:rPr lang="en-US" sz="2800" b="1" kern="0" dirty="0">
                <a:solidFill>
                  <a:srgbClr val="0033CC"/>
                </a:solidFill>
                <a:latin typeface="Times New Roman" panose="02020603050405020304" pitchFamily="18" charset="0"/>
                <a:cs typeface="Times New Roman" panose="02020603050405020304" pitchFamily="18" charset="0"/>
              </a:rPr>
              <a:t> ở </a:t>
            </a:r>
            <a:r>
              <a:rPr lang="en-US" sz="2800" b="1" kern="0" dirty="0" err="1">
                <a:solidFill>
                  <a:srgbClr val="0033CC"/>
                </a:solidFill>
                <a:latin typeface="Times New Roman" panose="02020603050405020304" pitchFamily="18" charset="0"/>
                <a:cs typeface="Times New Roman" panose="02020603050405020304" pitchFamily="18" charset="0"/>
              </a:rPr>
              <a:t>trường</a:t>
            </a:r>
            <a:r>
              <a:rPr lang="en-US" sz="2800" b="1" kern="0" dirty="0">
                <a:solidFill>
                  <a:srgbClr val="0033CC"/>
                </a:solidFill>
                <a:latin typeface="Times New Roman" panose="02020603050405020304" pitchFamily="18" charset="0"/>
                <a:cs typeface="Times New Roman" panose="02020603050405020304" pitchFamily="18" charset="0"/>
              </a:rPr>
              <a:t> THCS</a:t>
            </a:r>
            <a:endParaRPr lang="en-US" sz="2800" kern="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8366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ong An: Học sinh trung học cơ sở, trung học phổ thông trở lại trường sau  kỳ nghỉ dài « Đài Phát thanh và Truyền hình Long An">
            <a:extLst>
              <a:ext uri="{FF2B5EF4-FFF2-40B4-BE49-F238E27FC236}">
                <a16:creationId xmlns:a16="http://schemas.microsoft.com/office/drawing/2014/main" id="{DD6EC5FD-A5A5-426A-B9B5-3B38E2A54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510" y="38101"/>
            <a:ext cx="4559082" cy="29253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hông &amp;quot;thả nổi&amp;quot; việc cho học sinh sử dụng điện thoại trong giờ học">
            <a:extLst>
              <a:ext uri="{FF2B5EF4-FFF2-40B4-BE49-F238E27FC236}">
                <a16:creationId xmlns:a16="http://schemas.microsoft.com/office/drawing/2014/main" id="{1D4386DE-0F08-4AB1-911F-BDC4D9A17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8" y="3122910"/>
            <a:ext cx="4283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ỌC SINH HOẠT ĐỘNG NHÓM TRONG GIỜ HỌC MÔN ĐỊA LÝ | TRƯỜNG THCS PHẠM VĂN CỘI">
            <a:extLst>
              <a:ext uri="{FF2B5EF4-FFF2-40B4-BE49-F238E27FC236}">
                <a16:creationId xmlns:a16="http://schemas.microsoft.com/office/drawing/2014/main" id="{8F1099DE-9522-4067-97B0-33303FAFC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510" y="3091914"/>
            <a:ext cx="448159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o phép học sinh sử dụng điện thoại di động trên lớp để phục vụ học tập |  Tin tức mới nhất 24h - Đọc Báo Lao Động online - Laodong.vn">
            <a:extLst>
              <a:ext uri="{FF2B5EF4-FFF2-40B4-BE49-F238E27FC236}">
                <a16:creationId xmlns:a16="http://schemas.microsoft.com/office/drawing/2014/main" id="{025F001C-721D-47D5-988A-9929E8D65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23" y="38101"/>
            <a:ext cx="4232613"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4E67D1-F2B6-4834-95F5-E24B88EE4ACC}"/>
              </a:ext>
            </a:extLst>
          </p:cNvPr>
          <p:cNvSpPr txBox="1"/>
          <p:nvPr/>
        </p:nvSpPr>
        <p:spPr>
          <a:xfrm>
            <a:off x="-83949" y="6230966"/>
            <a:ext cx="9204702" cy="523220"/>
          </a:xfrm>
          <a:prstGeom prst="rect">
            <a:avLst/>
          </a:prstGeom>
          <a:noFill/>
        </p:spPr>
        <p:txBody>
          <a:bodyPr wrap="square">
            <a:spAutoFit/>
          </a:bodyPr>
          <a:lstStyle/>
          <a:p>
            <a:pPr marR="0" algn="ctr">
              <a:spcBef>
                <a:spcPts val="0"/>
              </a:spcBef>
              <a:spcAft>
                <a:spcPts val="0"/>
              </a:spcAft>
            </a:pPr>
            <a:r>
              <a:rPr lang="en-US" sz="2800" b="1" kern="0" dirty="0" err="1">
                <a:solidFill>
                  <a:srgbClr val="0033CC"/>
                </a:solidFill>
                <a:latin typeface="Times New Roman" panose="02020603050405020304" pitchFamily="18" charset="0"/>
                <a:cs typeface="Times New Roman" panose="02020603050405020304" pitchFamily="18" charset="0"/>
              </a:rPr>
              <a:t>Giờ</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học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các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bộ</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môn</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trong</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trường</a:t>
            </a:r>
            <a:r>
              <a:rPr lang="en-US" sz="2800" b="1" kern="0" dirty="0">
                <a:solidFill>
                  <a:srgbClr val="0033CC"/>
                </a:solidFill>
                <a:latin typeface="Times New Roman" panose="02020603050405020304" pitchFamily="18" charset="0"/>
                <a:cs typeface="Times New Roman" panose="02020603050405020304" pitchFamily="18" charset="0"/>
              </a:rPr>
              <a:t> THCS</a:t>
            </a:r>
            <a:endParaRPr lang="en-US" sz="2800" kern="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12822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GK lớp 6 mới">
            <a:extLst>
              <a:ext uri="{FF2B5EF4-FFF2-40B4-BE49-F238E27FC236}">
                <a16:creationId xmlns:a16="http://schemas.microsoft.com/office/drawing/2014/main" id="{984E4687-9AC3-49FB-8177-CAF19A1D7D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1524000" cy="21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SGK lớp 6 mới">
            <a:extLst>
              <a:ext uri="{FF2B5EF4-FFF2-40B4-BE49-F238E27FC236}">
                <a16:creationId xmlns:a16="http://schemas.microsoft.com/office/drawing/2014/main" id="{CABD60F4-34D5-4F5A-9AEF-DD4A3D350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4886" y="2440002"/>
            <a:ext cx="1524000" cy="217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SGK lớp 6 mới">
            <a:extLst>
              <a:ext uri="{FF2B5EF4-FFF2-40B4-BE49-F238E27FC236}">
                <a16:creationId xmlns:a16="http://schemas.microsoft.com/office/drawing/2014/main" id="{0D9B13EF-2380-4096-982F-905CC06820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70" y="4757421"/>
            <a:ext cx="1576502" cy="202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SGK lớp 6 mới">
            <a:extLst>
              <a:ext uri="{FF2B5EF4-FFF2-40B4-BE49-F238E27FC236}">
                <a16:creationId xmlns:a16="http://schemas.microsoft.com/office/drawing/2014/main" id="{5FF2AC72-C806-4FF4-A272-A35706658B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4585" y="2448300"/>
            <a:ext cx="1523999" cy="210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SGK lớp 6 mới">
            <a:extLst>
              <a:ext uri="{FF2B5EF4-FFF2-40B4-BE49-F238E27FC236}">
                <a16:creationId xmlns:a16="http://schemas.microsoft.com/office/drawing/2014/main" id="{D161FD49-E66A-4D93-B756-54ACD666A3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3212" y="2440002"/>
            <a:ext cx="1575975" cy="217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SGK lớp 6 mới">
            <a:extLst>
              <a:ext uri="{FF2B5EF4-FFF2-40B4-BE49-F238E27FC236}">
                <a16:creationId xmlns:a16="http://schemas.microsoft.com/office/drawing/2014/main" id="{E64C308B-3211-480C-8DC7-41C5678E3F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1006" y="4835638"/>
            <a:ext cx="1540432" cy="205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SGK lớp 6 mới">
            <a:extLst>
              <a:ext uri="{FF2B5EF4-FFF2-40B4-BE49-F238E27FC236}">
                <a16:creationId xmlns:a16="http://schemas.microsoft.com/office/drawing/2014/main" id="{F161B91C-EE4E-427A-B323-DFF2534FE3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9398" y="152400"/>
            <a:ext cx="1690055" cy="213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SGK lớp 6 mới">
            <a:extLst>
              <a:ext uri="{FF2B5EF4-FFF2-40B4-BE49-F238E27FC236}">
                <a16:creationId xmlns:a16="http://schemas.microsoft.com/office/drawing/2014/main" id="{5D820E1D-5922-4629-9C29-5B82C750BA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29283" y="4715299"/>
            <a:ext cx="1579301" cy="206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SGK lớp 6 mới">
            <a:extLst>
              <a:ext uri="{FF2B5EF4-FFF2-40B4-BE49-F238E27FC236}">
                <a16:creationId xmlns:a16="http://schemas.microsoft.com/office/drawing/2014/main" id="{C2376FB2-73C6-4E3B-9031-BE421C2A28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2303" y="4733662"/>
            <a:ext cx="1579301" cy="207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SGK lớp 6 mới">
            <a:extLst>
              <a:ext uri="{FF2B5EF4-FFF2-40B4-BE49-F238E27FC236}">
                <a16:creationId xmlns:a16="http://schemas.microsoft.com/office/drawing/2014/main" id="{B3BB20BC-39E5-4031-B0B0-811D0A62BC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9398" y="4681220"/>
            <a:ext cx="1690056" cy="210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SGK lớp 6 mới">
            <a:extLst>
              <a:ext uri="{FF2B5EF4-FFF2-40B4-BE49-F238E27FC236}">
                <a16:creationId xmlns:a16="http://schemas.microsoft.com/office/drawing/2014/main" id="{F07903F9-627D-4253-AB17-D0861FD30F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89398" y="2471522"/>
            <a:ext cx="1690055" cy="2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Tiếng Anh 6">
            <a:extLst>
              <a:ext uri="{FF2B5EF4-FFF2-40B4-BE49-F238E27FC236}">
                <a16:creationId xmlns:a16="http://schemas.microsoft.com/office/drawing/2014/main" id="{E45C9F37-0950-46AA-9CD5-8D69407356F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2400" y="2496705"/>
            <a:ext cx="15240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819B78F-DDE8-4511-A534-979DD81F737B}"/>
              </a:ext>
            </a:extLst>
          </p:cNvPr>
          <p:cNvSpPr txBox="1"/>
          <p:nvPr/>
        </p:nvSpPr>
        <p:spPr>
          <a:xfrm>
            <a:off x="2271204" y="510553"/>
            <a:ext cx="4438943" cy="1384995"/>
          </a:xfrm>
          <a:prstGeom prst="rect">
            <a:avLst/>
          </a:prstGeom>
          <a:noFill/>
        </p:spPr>
        <p:txBody>
          <a:bodyPr wrap="square">
            <a:spAutoFit/>
          </a:bodyPr>
          <a:lstStyle/>
          <a:p>
            <a:pPr marR="0" algn="ctr">
              <a:spcBef>
                <a:spcPts val="0"/>
              </a:spcBef>
              <a:spcAft>
                <a:spcPts val="0"/>
              </a:spcAft>
            </a:pPr>
            <a:r>
              <a:rPr lang="en-US" sz="2800" b="1" kern="0" dirty="0" err="1">
                <a:solidFill>
                  <a:srgbClr val="0033CC"/>
                </a:solidFill>
                <a:latin typeface="Times New Roman" panose="02020603050405020304" pitchFamily="18" charset="0"/>
                <a:cs typeface="Times New Roman" panose="02020603050405020304" pitchFamily="18" charset="0"/>
              </a:rPr>
              <a:t>Sách</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giáo</a:t>
            </a:r>
            <a:r>
              <a:rPr lang="en-US" sz="2800" b="1" kern="0" dirty="0">
                <a:solidFill>
                  <a:srgbClr val="0033CC"/>
                </a:solidFill>
                <a:latin typeface="Times New Roman" panose="02020603050405020304" pitchFamily="18" charset="0"/>
                <a:cs typeface="Times New Roman" panose="02020603050405020304" pitchFamily="18" charset="0"/>
              </a:rPr>
              <a:t> khoa </a:t>
            </a:r>
            <a:r>
              <a:rPr lang="en-US" sz="2800" b="1" kern="0" dirty="0" err="1">
                <a:solidFill>
                  <a:srgbClr val="0033CC"/>
                </a:solidFill>
                <a:latin typeface="Times New Roman" panose="02020603050405020304" pitchFamily="18" charset="0"/>
                <a:cs typeface="Times New Roman" panose="02020603050405020304" pitchFamily="18" charset="0"/>
              </a:rPr>
              <a:t>các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môn</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học</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và</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hoạt</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động</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giáo</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dục</a:t>
            </a:r>
            <a:r>
              <a:rPr lang="en-US" sz="2800" b="1" kern="0" dirty="0">
                <a:solidFill>
                  <a:srgbClr val="0033CC"/>
                </a:solidFill>
                <a:latin typeface="Times New Roman" panose="02020603050405020304" pitchFamily="18" charset="0"/>
                <a:cs typeface="Times New Roman" panose="02020603050405020304" pitchFamily="18" charset="0"/>
              </a:rPr>
              <a:t> ở </a:t>
            </a:r>
            <a:r>
              <a:rPr lang="en-US" sz="2800" b="1" kern="0" dirty="0" err="1">
                <a:solidFill>
                  <a:srgbClr val="0033CC"/>
                </a:solidFill>
                <a:latin typeface="Times New Roman" panose="02020603050405020304" pitchFamily="18" charset="0"/>
                <a:cs typeface="Times New Roman" panose="02020603050405020304" pitchFamily="18" charset="0"/>
              </a:rPr>
              <a:t>lớp</a:t>
            </a:r>
            <a:r>
              <a:rPr lang="en-US" sz="2800" b="1" kern="0" dirty="0">
                <a:solidFill>
                  <a:srgbClr val="0033CC"/>
                </a:solidFill>
                <a:latin typeface="Times New Roman" panose="02020603050405020304" pitchFamily="18" charset="0"/>
                <a:cs typeface="Times New Roman" panose="02020603050405020304" pitchFamily="18" charset="0"/>
              </a:rPr>
              <a:t> 6 </a:t>
            </a:r>
            <a:r>
              <a:rPr lang="en-US" sz="2800" b="1" kern="0" dirty="0" err="1">
                <a:solidFill>
                  <a:srgbClr val="0033CC"/>
                </a:solidFill>
                <a:latin typeface="Times New Roman" panose="02020603050405020304" pitchFamily="18" charset="0"/>
                <a:cs typeface="Times New Roman" panose="02020603050405020304" pitchFamily="18" charset="0"/>
              </a:rPr>
              <a:t>trong</a:t>
            </a:r>
            <a:r>
              <a:rPr lang="en-US" sz="2800" b="1" kern="0" dirty="0">
                <a:solidFill>
                  <a:srgbClr val="0033CC"/>
                </a:solidFill>
                <a:latin typeface="Times New Roman" panose="02020603050405020304" pitchFamily="18" charset="0"/>
                <a:cs typeface="Times New Roman" panose="02020603050405020304" pitchFamily="18" charset="0"/>
              </a:rPr>
              <a:t> </a:t>
            </a:r>
            <a:r>
              <a:rPr lang="en-US" sz="2800" b="1" kern="0" dirty="0" err="1">
                <a:solidFill>
                  <a:srgbClr val="0033CC"/>
                </a:solidFill>
                <a:latin typeface="Times New Roman" panose="02020603050405020304" pitchFamily="18" charset="0"/>
                <a:cs typeface="Times New Roman" panose="02020603050405020304" pitchFamily="18" charset="0"/>
              </a:rPr>
              <a:t>trường</a:t>
            </a:r>
            <a:r>
              <a:rPr lang="en-US" sz="2800" b="1" kern="0" dirty="0">
                <a:solidFill>
                  <a:srgbClr val="0033CC"/>
                </a:solidFill>
                <a:latin typeface="Times New Roman" panose="02020603050405020304" pitchFamily="18" charset="0"/>
                <a:cs typeface="Times New Roman" panose="02020603050405020304" pitchFamily="18" charset="0"/>
              </a:rPr>
              <a:t> THCS</a:t>
            </a:r>
            <a:endParaRPr lang="en-US" sz="2800" kern="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4372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AD4221-A31C-4410-BD07-2DD444ACDD49}"/>
              </a:ext>
            </a:extLst>
          </p:cNvPr>
          <p:cNvSpPr txBox="1"/>
          <p:nvPr/>
        </p:nvSpPr>
        <p:spPr>
          <a:xfrm>
            <a:off x="0" y="2399665"/>
            <a:ext cx="8686800" cy="3980257"/>
          </a:xfrm>
          <a:prstGeom prst="rect">
            <a:avLst/>
          </a:prstGeom>
          <a:noFill/>
        </p:spPr>
        <p:txBody>
          <a:bodyPr wrap="square">
            <a:spAutoFit/>
          </a:bodyPr>
          <a:lstStyle/>
          <a:p>
            <a:pPr marL="0" marR="0" indent="285750" algn="just">
              <a:lnSpc>
                <a:spcPct val="107000"/>
              </a:lnSpc>
              <a:spcBef>
                <a:spcPts val="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sở</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285750" algn="just">
              <a:lnSpc>
                <a:spcPct val="107000"/>
              </a:lnSpc>
              <a:spcBef>
                <a:spcPts val="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khoăn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285750" algn="just">
              <a:lnSpc>
                <a:spcPct val="107000"/>
              </a:lnSpc>
              <a:spcBef>
                <a:spcPts val="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285750" algn="just">
              <a:lnSpc>
                <a:spcPct val="107000"/>
              </a:lnSpc>
              <a:spcBef>
                <a:spcPts val="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khắc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7" name="Group 6">
            <a:extLst>
              <a:ext uri="{FF2B5EF4-FFF2-40B4-BE49-F238E27FC236}">
                <a16:creationId xmlns:a16="http://schemas.microsoft.com/office/drawing/2014/main" id="{851B4D62-AEF6-4E03-84E5-3068E6DDEF17}"/>
              </a:ext>
            </a:extLst>
          </p:cNvPr>
          <p:cNvGrpSpPr/>
          <p:nvPr/>
        </p:nvGrpSpPr>
        <p:grpSpPr>
          <a:xfrm>
            <a:off x="5715000" y="152400"/>
            <a:ext cx="1158240" cy="1740535"/>
            <a:chOff x="3256598" y="2558732"/>
            <a:chExt cx="1158240" cy="1740535"/>
          </a:xfrm>
        </p:grpSpPr>
        <p:pic>
          <p:nvPicPr>
            <p:cNvPr id="4" name="Shape 28">
              <a:extLst>
                <a:ext uri="{FF2B5EF4-FFF2-40B4-BE49-F238E27FC236}">
                  <a16:creationId xmlns:a16="http://schemas.microsoft.com/office/drawing/2014/main" id="{163C646F-015A-43B8-A64D-4B794B9268D0}"/>
                </a:ext>
              </a:extLst>
            </p:cNvPr>
            <p:cNvPicPr/>
            <p:nvPr/>
          </p:nvPicPr>
          <p:blipFill>
            <a:blip r:embed="rId2"/>
            <a:stretch/>
          </p:blipFill>
          <p:spPr>
            <a:xfrm>
              <a:off x="3436303" y="2558732"/>
              <a:ext cx="743585" cy="694690"/>
            </a:xfrm>
            <a:prstGeom prst="rect">
              <a:avLst/>
            </a:prstGeom>
          </p:spPr>
        </p:pic>
        <p:pic>
          <p:nvPicPr>
            <p:cNvPr id="5" name="Shape 32">
              <a:extLst>
                <a:ext uri="{FF2B5EF4-FFF2-40B4-BE49-F238E27FC236}">
                  <a16:creationId xmlns:a16="http://schemas.microsoft.com/office/drawing/2014/main" id="{5A63339D-0543-4AAB-A4BE-A83807D79343}"/>
                </a:ext>
              </a:extLst>
            </p:cNvPr>
            <p:cNvPicPr/>
            <p:nvPr/>
          </p:nvPicPr>
          <p:blipFill>
            <a:blip r:embed="rId3"/>
            <a:stretch/>
          </p:blipFill>
          <p:spPr>
            <a:xfrm>
              <a:off x="3256598" y="3250882"/>
              <a:ext cx="1158240" cy="1048385"/>
            </a:xfrm>
            <a:prstGeom prst="rect">
              <a:avLst/>
            </a:prstGeom>
          </p:spPr>
        </p:pic>
      </p:grpSp>
      <p:pic>
        <p:nvPicPr>
          <p:cNvPr id="6" name="Shape 34">
            <a:extLst>
              <a:ext uri="{FF2B5EF4-FFF2-40B4-BE49-F238E27FC236}">
                <a16:creationId xmlns:a16="http://schemas.microsoft.com/office/drawing/2014/main" id="{5141A104-C638-47EB-A4FE-760ABE1CCECD}"/>
              </a:ext>
            </a:extLst>
          </p:cNvPr>
          <p:cNvPicPr/>
          <p:nvPr/>
        </p:nvPicPr>
        <p:blipFill>
          <a:blip r:embed="rId4"/>
          <a:stretch/>
        </p:blipFill>
        <p:spPr>
          <a:xfrm>
            <a:off x="7059295" y="177165"/>
            <a:ext cx="1286510" cy="1530350"/>
          </a:xfrm>
          <a:prstGeom prst="rect">
            <a:avLst/>
          </a:prstGeom>
        </p:spPr>
      </p:pic>
      <p:pic>
        <p:nvPicPr>
          <p:cNvPr id="8" name="Shape 26">
            <a:extLst>
              <a:ext uri="{FF2B5EF4-FFF2-40B4-BE49-F238E27FC236}">
                <a16:creationId xmlns:a16="http://schemas.microsoft.com/office/drawing/2014/main" id="{53960726-939D-4A86-B64D-AF1BA7C0EF89}"/>
              </a:ext>
            </a:extLst>
          </p:cNvPr>
          <p:cNvPicPr/>
          <p:nvPr/>
        </p:nvPicPr>
        <p:blipFill>
          <a:blip r:embed="rId5"/>
          <a:stretch/>
        </p:blipFill>
        <p:spPr>
          <a:xfrm>
            <a:off x="237331" y="177165"/>
            <a:ext cx="1058069" cy="1048385"/>
          </a:xfrm>
          <a:prstGeom prst="rect">
            <a:avLst/>
          </a:prstGeom>
        </p:spPr>
      </p:pic>
      <p:graphicFrame>
        <p:nvGraphicFramePr>
          <p:cNvPr id="9" name="Table 8">
            <a:extLst>
              <a:ext uri="{FF2B5EF4-FFF2-40B4-BE49-F238E27FC236}">
                <a16:creationId xmlns:a16="http://schemas.microsoft.com/office/drawing/2014/main" id="{43A9A5FE-E503-437A-BC66-3E5B07FC9B30}"/>
              </a:ext>
            </a:extLst>
          </p:cNvPr>
          <p:cNvGraphicFramePr>
            <a:graphicFrameLocks noGrp="1"/>
          </p:cNvGraphicFramePr>
          <p:nvPr>
            <p:extLst>
              <p:ext uri="{D42A27DB-BD31-4B8C-83A1-F6EECF244321}">
                <p14:modId xmlns:p14="http://schemas.microsoft.com/office/powerpoint/2010/main" val="2783404389"/>
              </p:ext>
            </p:extLst>
          </p:nvPr>
        </p:nvGraphicFramePr>
        <p:xfrm>
          <a:off x="1481455" y="177165"/>
          <a:ext cx="4251603" cy="853440"/>
        </p:xfrm>
        <a:graphic>
          <a:graphicData uri="http://schemas.openxmlformats.org/drawingml/2006/table">
            <a:tbl>
              <a:tblPr>
                <a:tableStyleId>{5C22544A-7EE6-4342-B048-85BDC9FD1C3A}</a:tableStyleId>
              </a:tblPr>
              <a:tblGrid>
                <a:gridCol w="4251603">
                  <a:extLst>
                    <a:ext uri="{9D8B030D-6E8A-4147-A177-3AD203B41FA5}">
                      <a16:colId xmlns:a16="http://schemas.microsoft.com/office/drawing/2014/main" val="753325560"/>
                    </a:ext>
                  </a:extLst>
                </a:gridCol>
              </a:tblGrid>
              <a:tr h="45720">
                <a:tc>
                  <a:txBody>
                    <a:bodyPr/>
                    <a:lstStyle/>
                    <a:p>
                      <a:pPr marL="0" marR="0" algn="l">
                        <a:spcBef>
                          <a:spcPts val="0"/>
                        </a:spcBef>
                        <a:spcAft>
                          <a:spcPts val="0"/>
                        </a:spcAft>
                      </a:pPr>
                      <a:r>
                        <a:rPr lang="vi-VN" sz="2800" b="1" dirty="0">
                          <a:solidFill>
                            <a:srgbClr val="0033CC"/>
                          </a:solidFill>
                          <a:effectLst/>
                          <a:latin typeface="Times New Roman" panose="02020603050405020304" pitchFamily="18" charset="0"/>
                          <a:cs typeface="Times New Roman" panose="02020603050405020304" pitchFamily="18" charset="0"/>
                        </a:rPr>
                        <a:t>Khám phá trường trung học cơ sở của em</a:t>
                      </a:r>
                      <a:endParaRPr lang="en-US" sz="2800" b="1" dirty="0">
                        <a:solidFill>
                          <a:srgbClr val="0033CC"/>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528398737"/>
                  </a:ext>
                </a:extLst>
              </a:tr>
            </a:tbl>
          </a:graphicData>
        </a:graphic>
      </p:graphicFrame>
      <p:sp>
        <p:nvSpPr>
          <p:cNvPr id="10" name="Rectangle 1">
            <a:extLst>
              <a:ext uri="{FF2B5EF4-FFF2-40B4-BE49-F238E27FC236}">
                <a16:creationId xmlns:a16="http://schemas.microsoft.com/office/drawing/2014/main" id="{75A32F3A-BA34-4361-98EE-DAED6BF5C806}"/>
              </a:ext>
            </a:extLst>
          </p:cNvPr>
          <p:cNvSpPr>
            <a:spLocks noChangeArrowheads="1"/>
          </p:cNvSpPr>
          <p:nvPr/>
        </p:nvSpPr>
        <p:spPr bwMode="auto">
          <a:xfrm>
            <a:off x="2800350" y="3568590"/>
            <a:ext cx="3524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7723103"/>
      </p:ext>
    </p:extLst>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893</Words>
  <Application>Microsoft Office PowerPoint</Application>
  <PresentationFormat>On-screen Show (4:3)</PresentationFormat>
  <Paragraphs>56</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 New Roman</vt:lpstr>
      <vt:lpstr>Calibri</vt:lpstr>
      <vt:lpstr>.VnTime</vt:lpstr>
      <vt:lpstr>Arial</vt:lpstr>
      <vt:lpstr>Default Design</vt:lpstr>
      <vt:lpstr>PHÒNG GIÁO DỤC VÀ ĐÀO TẠO QUẬN GÒ VẤP</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sonking</dc:creator>
  <cp:lastModifiedBy>PQT</cp:lastModifiedBy>
  <cp:revision>54</cp:revision>
  <dcterms:created xsi:type="dcterms:W3CDTF">2007-10-26T21:17:00Z</dcterms:created>
  <dcterms:modified xsi:type="dcterms:W3CDTF">2021-08-24T13:25:54Z</dcterms:modified>
</cp:coreProperties>
</file>